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338" r:id="rId14"/>
    <p:sldId id="270" r:id="rId15"/>
    <p:sldId id="278" r:id="rId16"/>
    <p:sldId id="279" r:id="rId17"/>
    <p:sldId id="28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5E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9" autoAdjust="0"/>
    <p:restoredTop sz="97059"/>
  </p:normalViewPr>
  <p:slideViewPr>
    <p:cSldViewPr snapToGrid="0">
      <p:cViewPr>
        <p:scale>
          <a:sx n="92" d="100"/>
          <a:sy n="92" d="100"/>
        </p:scale>
        <p:origin x="-293" y="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7FE11D-F68E-472C-9F7F-1974360A0E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34CFCF7-540E-4C4E-93EF-6DF2DE650D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005E7E4-C0AD-41D9-91C2-D125599E6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E161-F47A-412E-A197-13561ECC4220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39AF238-8E1B-4369-9765-E5C2D158D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C99428-B16F-416E-80F0-A1DAEBE40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614-097A-4C00-AEA5-BD06D84A7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331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2619BC-67C4-47B0-B321-A05B4764B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19F39FD-225F-47CE-B3D4-5281D5A318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FF63F96-4FD4-4D15-8315-6605F147F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E161-F47A-412E-A197-13561ECC4220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2B3EE5A-3C74-493F-A1F3-295CDEE03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F833E63-040D-4898-9649-19A57B8E3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614-097A-4C00-AEA5-BD06D84A7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26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0EE3665-FF3B-4889-892F-A8EE2FADD3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255C370-2799-468B-8DB1-F91F77B6AE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D1C0254-F6D0-4C2A-9A8C-32F59F92B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E161-F47A-412E-A197-13561ECC4220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63B8389-12E2-4A22-8F96-91E57A445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ACFCF68-C76F-4BBD-AFC9-94332EE9B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614-097A-4C00-AEA5-BD06D84A7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40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4FAA0C-F951-4219-B5E3-34E737CF3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EF8A456-6C28-4694-849E-5D42ED5B9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DFA9E39-8EEC-455F-A0BD-2545651B3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E161-F47A-412E-A197-13561ECC4220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1C5585E-BE03-4511-9D02-1C6558376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F8E8704-F61A-493E-B13A-F0280A899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614-097A-4C00-AEA5-BD06D84A7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796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6E8651-CB13-493C-A2F9-7FC9E2754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F1EBC9F-3E5E-4DFA-8D08-3A5FCE6F4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F7D3B50-CA7D-40F2-962F-BB18AD43E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E161-F47A-412E-A197-13561ECC4220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DE1A2A1-2FE1-4B2C-91BB-90E2F3CA9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44C1900-D5CE-46B9-8A45-357993B67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614-097A-4C00-AEA5-BD06D84A7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787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5424F3-E73D-49E0-9164-C07DBD5B2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F7C0354-79D5-44B1-9A0D-F8EF6164B9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F46968E-507C-4464-B69B-E657D66908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F2E1962-9D80-485B-B666-3EA5585BE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E161-F47A-412E-A197-13561ECC4220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0F1868A-72AE-4614-B908-50C868E53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88C5072-D9BF-4B31-AD32-737B23B22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614-097A-4C00-AEA5-BD06D84A7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559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F3A9A9-A3FC-4A86-AE94-B221036C9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6245B54-12E4-4AB7-9CA1-4D4497607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B0BCBF7-5387-4055-BF67-1AA6AEDD43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01EB554-D8D9-44D8-B4ED-8250AB8BFE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F4AE26A-E3E9-4C79-A9FB-82CB69D1EE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93E4314-FF0A-416C-B2E2-F01B111C7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E161-F47A-412E-A197-13561ECC4220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29DC038-D945-41C6-8405-FD0EF7974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9D8639E-8907-419C-9268-92153583E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614-097A-4C00-AEA5-BD06D84A7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027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9C0C571-9812-4073-9FA3-A7EC3BBCD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18A6460-68D6-4512-8694-21734F603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E161-F47A-412E-A197-13561ECC4220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53697BA-0CF5-4F63-AACC-621654C18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57CB795-6E8C-4321-B050-3A6DAFF7E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614-097A-4C00-AEA5-BD06D84A7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69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E4173954-0C98-48A7-860C-861EC31EF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E161-F47A-412E-A197-13561ECC4220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56E5516-125C-436F-8438-3F73F7E80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E714FDA-3800-4496-9EB5-445B3C5E7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614-097A-4C00-AEA5-BD06D84A7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1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E51DFB-6A6D-43DB-9F00-EE4079A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0AC2CE1-7C21-420D-973F-D1DD7BF85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4B5054F-5085-421C-95A2-8C8831212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E726840-B771-4195-84CE-22F6A9CC0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E161-F47A-412E-A197-13561ECC4220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18DC32F-79C6-4713-8D59-F4AF6EB76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77EEBA2-6DDB-4070-B166-1C4D9F213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614-097A-4C00-AEA5-BD06D84A7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42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FBA373-4237-4C97-BE56-602E7CD62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E4962D3-8983-4FD2-BEB3-AA64DC5006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4FFE635-C5EB-4E0D-859B-7B793DB410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4E7A53A-1ED4-4095-B18E-A685B2D92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E161-F47A-412E-A197-13561ECC4220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4A58B97-6B5F-4168-A5DE-6EA12978D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6D20BF7-6390-4006-961C-46420AEEB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614-097A-4C00-AEA5-BD06D84A7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633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AA3E00E-14D8-4553-AE8A-39AAEB1D4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43C14BB-92E3-4B72-BCE2-9F2065F1A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BC1E588-1259-4B8C-A4B3-AFAF82A361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FE161-F47A-412E-A197-13561ECC4220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09DD884-3ED4-48C9-AA5D-BDA0B8DECF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5E12347-71AF-44AF-9D5B-8C7B786BB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2A614-097A-4C00-AEA5-BD06D84A7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432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59.svg"/><Relationship Id="rId18" Type="http://schemas.openxmlformats.org/officeDocument/2006/relationships/image" Target="../media/image49.png"/><Relationship Id="rId26" Type="http://schemas.openxmlformats.org/officeDocument/2006/relationships/image" Target="../media/image53.png"/><Relationship Id="rId3" Type="http://schemas.openxmlformats.org/officeDocument/2006/relationships/image" Target="../media/image41.jpeg"/><Relationship Id="rId21" Type="http://schemas.openxmlformats.org/officeDocument/2006/relationships/image" Target="../media/image67.svg"/><Relationship Id="rId7" Type="http://schemas.openxmlformats.org/officeDocument/2006/relationships/image" Target="../media/image53.svg"/><Relationship Id="rId12" Type="http://schemas.openxmlformats.org/officeDocument/2006/relationships/image" Target="../media/image46.png"/><Relationship Id="rId17" Type="http://schemas.openxmlformats.org/officeDocument/2006/relationships/image" Target="../media/image63.svg"/><Relationship Id="rId25" Type="http://schemas.openxmlformats.org/officeDocument/2006/relationships/image" Target="../media/image71.svg"/><Relationship Id="rId2" Type="http://schemas.openxmlformats.org/officeDocument/2006/relationships/image" Target="../media/image1.jpg"/><Relationship Id="rId16" Type="http://schemas.openxmlformats.org/officeDocument/2006/relationships/image" Target="../media/image48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57.svg"/><Relationship Id="rId24" Type="http://schemas.openxmlformats.org/officeDocument/2006/relationships/image" Target="../media/image52.png"/><Relationship Id="rId5" Type="http://schemas.openxmlformats.org/officeDocument/2006/relationships/image" Target="../media/image51.svg"/><Relationship Id="rId15" Type="http://schemas.openxmlformats.org/officeDocument/2006/relationships/image" Target="../media/image61.svg"/><Relationship Id="rId23" Type="http://schemas.openxmlformats.org/officeDocument/2006/relationships/image" Target="../media/image69.svg"/><Relationship Id="rId10" Type="http://schemas.openxmlformats.org/officeDocument/2006/relationships/image" Target="../media/image45.png"/><Relationship Id="rId19" Type="http://schemas.openxmlformats.org/officeDocument/2006/relationships/image" Target="../media/image65.svg"/><Relationship Id="rId4" Type="http://schemas.openxmlformats.org/officeDocument/2006/relationships/image" Target="../media/image42.png"/><Relationship Id="rId9" Type="http://schemas.openxmlformats.org/officeDocument/2006/relationships/image" Target="../media/image55.svg"/><Relationship Id="rId14" Type="http://schemas.openxmlformats.org/officeDocument/2006/relationships/image" Target="../media/image47.png"/><Relationship Id="rId22" Type="http://schemas.openxmlformats.org/officeDocument/2006/relationships/image" Target="../media/image51.png"/><Relationship Id="rId27" Type="http://schemas.openxmlformats.org/officeDocument/2006/relationships/image" Target="../media/image7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svg"/><Relationship Id="rId5" Type="http://schemas.openxmlformats.org/officeDocument/2006/relationships/image" Target="../media/image55.png"/><Relationship Id="rId4" Type="http://schemas.openxmlformats.org/officeDocument/2006/relationships/image" Target="../media/image7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6.jpeg"/><Relationship Id="rId7" Type="http://schemas.openxmlformats.org/officeDocument/2006/relationships/image" Target="../media/image82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80.svg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image" Target="../media/image59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image" Target="../media/image1.jpg"/><Relationship Id="rId16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4" Type="http://schemas.openxmlformats.org/officeDocument/2006/relationships/image" Target="../media/image100.sv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13" Type="http://schemas.openxmlformats.org/officeDocument/2006/relationships/image" Target="../media/image85.jpeg"/><Relationship Id="rId18" Type="http://schemas.openxmlformats.org/officeDocument/2006/relationships/image" Target="../media/image90.png"/><Relationship Id="rId26" Type="http://schemas.openxmlformats.org/officeDocument/2006/relationships/image" Target="../media/image97.png"/><Relationship Id="rId3" Type="http://schemas.openxmlformats.org/officeDocument/2006/relationships/image" Target="../media/image75.jpeg"/><Relationship Id="rId21" Type="http://schemas.openxmlformats.org/officeDocument/2006/relationships/image" Target="../media/image92.png"/><Relationship Id="rId7" Type="http://schemas.openxmlformats.org/officeDocument/2006/relationships/image" Target="../media/image79.jpeg"/><Relationship Id="rId12" Type="http://schemas.openxmlformats.org/officeDocument/2006/relationships/image" Target="../media/image84.jpeg"/><Relationship Id="rId17" Type="http://schemas.openxmlformats.org/officeDocument/2006/relationships/image" Target="../media/image89.png"/><Relationship Id="rId25" Type="http://schemas.openxmlformats.org/officeDocument/2006/relationships/image" Target="../media/image96.png"/><Relationship Id="rId2" Type="http://schemas.openxmlformats.org/officeDocument/2006/relationships/image" Target="../media/image1.jpg"/><Relationship Id="rId16" Type="http://schemas.openxmlformats.org/officeDocument/2006/relationships/image" Target="../media/image88.jpeg"/><Relationship Id="rId20" Type="http://schemas.openxmlformats.org/officeDocument/2006/relationships/image" Target="../media/image138.svg"/><Relationship Id="rId29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11" Type="http://schemas.openxmlformats.org/officeDocument/2006/relationships/image" Target="../media/image83.jpeg"/><Relationship Id="rId24" Type="http://schemas.openxmlformats.org/officeDocument/2006/relationships/image" Target="../media/image95.png"/><Relationship Id="rId5" Type="http://schemas.openxmlformats.org/officeDocument/2006/relationships/image" Target="../media/image77.jpeg"/><Relationship Id="rId15" Type="http://schemas.openxmlformats.org/officeDocument/2006/relationships/image" Target="../media/image87.jpeg"/><Relationship Id="rId23" Type="http://schemas.openxmlformats.org/officeDocument/2006/relationships/image" Target="../media/image94.png"/><Relationship Id="rId28" Type="http://schemas.openxmlformats.org/officeDocument/2006/relationships/image" Target="../media/image99.png"/><Relationship Id="rId10" Type="http://schemas.openxmlformats.org/officeDocument/2006/relationships/image" Target="../media/image82.jpeg"/><Relationship Id="rId19" Type="http://schemas.openxmlformats.org/officeDocument/2006/relationships/image" Target="../media/image91.png"/><Relationship Id="rId4" Type="http://schemas.openxmlformats.org/officeDocument/2006/relationships/image" Target="../media/image76.jpeg"/><Relationship Id="rId9" Type="http://schemas.openxmlformats.org/officeDocument/2006/relationships/image" Target="../media/image81.jpeg"/><Relationship Id="rId14" Type="http://schemas.openxmlformats.org/officeDocument/2006/relationships/image" Target="../media/image86.jpeg"/><Relationship Id="rId22" Type="http://schemas.openxmlformats.org/officeDocument/2006/relationships/image" Target="../media/image93.png"/><Relationship Id="rId27" Type="http://schemas.openxmlformats.org/officeDocument/2006/relationships/image" Target="../media/image9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1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11" Type="http://schemas.openxmlformats.org/officeDocument/2006/relationships/image" Target="../media/image200.sv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10.png"/><Relationship Id="rId7" Type="http://schemas.openxmlformats.org/officeDocument/2006/relationships/image" Target="../media/image1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20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13" Type="http://schemas.openxmlformats.org/officeDocument/2006/relationships/image" Target="../media/image21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12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11" Type="http://schemas.openxmlformats.org/officeDocument/2006/relationships/image" Target="../media/image19.jpg"/><Relationship Id="rId5" Type="http://schemas.openxmlformats.org/officeDocument/2006/relationships/image" Target="../media/image13.jpg"/><Relationship Id="rId10" Type="http://schemas.openxmlformats.org/officeDocument/2006/relationships/image" Target="../media/image18.jpg"/><Relationship Id="rId4" Type="http://schemas.openxmlformats.org/officeDocument/2006/relationships/image" Target="../media/image12.jpg"/><Relationship Id="rId9" Type="http://schemas.openxmlformats.org/officeDocument/2006/relationships/image" Target="../media/image17.jpg"/><Relationship Id="rId14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sv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8.svg"/><Relationship Id="rId4" Type="http://schemas.openxmlformats.org/officeDocument/2006/relationships/image" Target="../media/image26.jpe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8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jpeg"/><Relationship Id="rId4" Type="http://schemas.openxmlformats.org/officeDocument/2006/relationships/image" Target="../media/image33.png"/><Relationship Id="rId9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05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="" xmlns:a16="http://schemas.microsoft.com/office/drawing/2014/main" id="{3E693880-932C-4CAD-BC9F-25D78907E64D}"/>
              </a:ext>
            </a:extLst>
          </p:cNvPr>
          <p:cNvSpPr txBox="1">
            <a:spLocks/>
          </p:cNvSpPr>
          <p:nvPr/>
        </p:nvSpPr>
        <p:spPr>
          <a:xfrm>
            <a:off x="2542971" y="2481399"/>
            <a:ext cx="7399647" cy="71640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2060"/>
                </a:solidFill>
              </a:rPr>
              <a:t>Vijay Transtech Pvt. Ltd.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="" xmlns:a16="http://schemas.microsoft.com/office/drawing/2014/main" id="{9FBB566B-4B4C-44CE-B97C-F8D2EFF14EA9}"/>
              </a:ext>
            </a:extLst>
          </p:cNvPr>
          <p:cNvSpPr txBox="1">
            <a:spLocks/>
          </p:cNvSpPr>
          <p:nvPr/>
        </p:nvSpPr>
        <p:spPr>
          <a:xfrm>
            <a:off x="574122" y="4632326"/>
            <a:ext cx="5802824" cy="10968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800" dirty="0">
              <a:solidFill>
                <a:schemeClr val="accent1">
                  <a:lumMod val="75000"/>
                </a:schemeClr>
              </a:solidFill>
              <a:latin typeface="Bahnschrift SemiLight" panose="020B0502040204020203" pitchFamily="34" charset="0"/>
            </a:endParaRPr>
          </a:p>
          <a:p>
            <a:pPr algn="l"/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Bahnschrift SemiLight" panose="020B0502040204020203" pitchFamily="34" charset="0"/>
              </a:rPr>
              <a:t>Virendra Borade (GM &amp; BU Head)</a:t>
            </a:r>
          </a:p>
        </p:txBody>
      </p:sp>
    </p:spTree>
    <p:extLst>
      <p:ext uri="{BB962C8B-B14F-4D97-AF65-F5344CB8AC3E}">
        <p14:creationId xmlns:p14="http://schemas.microsoft.com/office/powerpoint/2010/main" val="219696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594B0135-DDC1-48D3-A524-78BB03651DD8}"/>
              </a:ext>
            </a:extLst>
          </p:cNvPr>
          <p:cNvSpPr txBox="1">
            <a:spLocks/>
          </p:cNvSpPr>
          <p:nvPr/>
        </p:nvSpPr>
        <p:spPr>
          <a:xfrm>
            <a:off x="0" y="-176355"/>
            <a:ext cx="4613649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 </a:t>
            </a:r>
            <a:r>
              <a:rPr lang="en-US" sz="5700" b="1" dirty="0">
                <a:solidFill>
                  <a:schemeClr val="accent1"/>
                </a:solidFill>
              </a:rPr>
              <a:t>System Integration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="" xmlns:a16="http://schemas.microsoft.com/office/drawing/2014/main" id="{685C4738-F4C9-4ED8-84CF-9389D72A5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374" y="1485933"/>
            <a:ext cx="3828594" cy="25523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0157795-A730-4791-B5D8-378381212803}"/>
              </a:ext>
            </a:extLst>
          </p:cNvPr>
          <p:cNvSpPr txBox="1"/>
          <p:nvPr/>
        </p:nvSpPr>
        <p:spPr>
          <a:xfrm>
            <a:off x="182890" y="849449"/>
            <a:ext cx="786035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400" dirty="0"/>
          </a:p>
          <a:p>
            <a:pPr marL="3486150" lvl="7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D5E33"/>
                </a:solidFill>
              </a:rPr>
              <a:t>Power monitoring &amp; UPS</a:t>
            </a:r>
          </a:p>
          <a:p>
            <a:pPr marL="3028950" lvl="6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accent5"/>
                </a:solidFill>
              </a:rPr>
              <a:t>Lighting Automation &amp; Control</a:t>
            </a:r>
          </a:p>
          <a:p>
            <a:pPr marL="2571750" lvl="5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D5E33"/>
                </a:solidFill>
              </a:rPr>
              <a:t>Security System &amp; CCTV surveillance </a:t>
            </a:r>
          </a:p>
          <a:p>
            <a:pPr marL="2114550" lvl="4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accent5"/>
                </a:solidFill>
              </a:rPr>
              <a:t>Fire Detection &amp; Suppression</a:t>
            </a:r>
          </a:p>
          <a:p>
            <a:pPr marL="1657350" lvl="3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D5E33"/>
                </a:solidFill>
              </a:rPr>
              <a:t>Water Management, STP, WTP etc.</a:t>
            </a:r>
          </a:p>
          <a:p>
            <a:pPr marL="1200150" lvl="2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accent5"/>
                </a:solidFill>
              </a:rPr>
              <a:t>Lift, DG, Solar, HVAC control &amp; monitoring 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D5E33"/>
                </a:solidFill>
              </a:rPr>
              <a:t>Parking Management &amp; Visitor Management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accent5"/>
                </a:solidFill>
              </a:rPr>
              <a:t>Landscape &amp; Façade, Drip irrigation system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D5E33"/>
                </a:solidFill>
              </a:rPr>
              <a:t>Environment Monitoring system (EMS</a:t>
            </a:r>
            <a:r>
              <a:rPr lang="en-US" sz="2000" dirty="0">
                <a:solidFill>
                  <a:srgbClr val="FD5E33"/>
                </a:solidFill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dirty="0">
              <a:solidFill>
                <a:schemeClr val="accent5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A71525A-B615-472B-96FC-7996F0F5A2C6}"/>
              </a:ext>
            </a:extLst>
          </p:cNvPr>
          <p:cNvSpPr txBox="1"/>
          <p:nvPr/>
        </p:nvSpPr>
        <p:spPr>
          <a:xfrm rot="21304280">
            <a:off x="7664272" y="4174746"/>
            <a:ext cx="4210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Complete Building Management System</a:t>
            </a:r>
          </a:p>
        </p:txBody>
      </p:sp>
      <p:pic>
        <p:nvPicPr>
          <p:cNvPr id="11" name="Graphic 10" descr="Lamp">
            <a:extLst>
              <a:ext uri="{FF2B5EF4-FFF2-40B4-BE49-F238E27FC236}">
                <a16:creationId xmlns="" xmlns:a16="http://schemas.microsoft.com/office/drawing/2014/main" id="{277B27DD-1CB5-4C31-A4FA-41E2FBE83A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81929" y="5695846"/>
            <a:ext cx="914400" cy="622510"/>
          </a:xfrm>
          <a:prstGeom prst="rect">
            <a:avLst/>
          </a:prstGeom>
        </p:spPr>
      </p:pic>
      <p:pic>
        <p:nvPicPr>
          <p:cNvPr id="12" name="Graphic 11" descr="Snowflake">
            <a:extLst>
              <a:ext uri="{FF2B5EF4-FFF2-40B4-BE49-F238E27FC236}">
                <a16:creationId xmlns="" xmlns:a16="http://schemas.microsoft.com/office/drawing/2014/main" id="{DE2F2E0E-0613-494D-831D-BF83CC5DB9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40537" y="5499302"/>
            <a:ext cx="914400" cy="914400"/>
          </a:xfrm>
          <a:prstGeom prst="rect">
            <a:avLst/>
          </a:prstGeom>
        </p:spPr>
      </p:pic>
      <p:pic>
        <p:nvPicPr>
          <p:cNvPr id="13" name="Graphic 12" descr="Thermometer">
            <a:extLst>
              <a:ext uri="{FF2B5EF4-FFF2-40B4-BE49-F238E27FC236}">
                <a16:creationId xmlns="" xmlns:a16="http://schemas.microsoft.com/office/drawing/2014/main" id="{9F2D71D5-9CE6-44E0-A63F-A38234AE30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76071" y="5653176"/>
            <a:ext cx="914400" cy="629277"/>
          </a:xfrm>
          <a:prstGeom prst="rect">
            <a:avLst/>
          </a:prstGeom>
        </p:spPr>
      </p:pic>
      <p:pic>
        <p:nvPicPr>
          <p:cNvPr id="14" name="Graphic 13" descr="Hill scene">
            <a:extLst>
              <a:ext uri="{FF2B5EF4-FFF2-40B4-BE49-F238E27FC236}">
                <a16:creationId xmlns="" xmlns:a16="http://schemas.microsoft.com/office/drawing/2014/main" id="{ABAABD95-4164-4EA0-A4BC-C8F5715DB4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02374" y="5627350"/>
            <a:ext cx="914400" cy="753067"/>
          </a:xfrm>
          <a:prstGeom prst="rect">
            <a:avLst/>
          </a:prstGeom>
        </p:spPr>
      </p:pic>
      <p:pic>
        <p:nvPicPr>
          <p:cNvPr id="15" name="Graphic 14" descr="Electric car">
            <a:extLst>
              <a:ext uri="{FF2B5EF4-FFF2-40B4-BE49-F238E27FC236}">
                <a16:creationId xmlns="" xmlns:a16="http://schemas.microsoft.com/office/drawing/2014/main" id="{65563C51-AB7E-445F-9659-29FE5978A1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0832" y="5499982"/>
            <a:ext cx="914400" cy="914400"/>
          </a:xfrm>
          <a:prstGeom prst="rect">
            <a:avLst/>
          </a:prstGeom>
        </p:spPr>
      </p:pic>
      <p:pic>
        <p:nvPicPr>
          <p:cNvPr id="16" name="Graphic 15" descr="Call center">
            <a:extLst>
              <a:ext uri="{FF2B5EF4-FFF2-40B4-BE49-F238E27FC236}">
                <a16:creationId xmlns="" xmlns:a16="http://schemas.microsoft.com/office/drawing/2014/main" id="{F6CB46B3-9B47-49FC-A952-1F5C81733E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066554" y="5480303"/>
            <a:ext cx="914400" cy="914400"/>
          </a:xfrm>
          <a:prstGeom prst="rect">
            <a:avLst/>
          </a:prstGeom>
        </p:spPr>
      </p:pic>
      <p:pic>
        <p:nvPicPr>
          <p:cNvPr id="17" name="Graphic 16" descr="City">
            <a:extLst>
              <a:ext uri="{FF2B5EF4-FFF2-40B4-BE49-F238E27FC236}">
                <a16:creationId xmlns="" xmlns:a16="http://schemas.microsoft.com/office/drawing/2014/main" id="{8E4F373A-61A1-4BCD-98E5-1DC21F767C8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670433" y="5500060"/>
            <a:ext cx="914400" cy="914400"/>
          </a:xfrm>
          <a:prstGeom prst="rect">
            <a:avLst/>
          </a:prstGeom>
        </p:spPr>
      </p:pic>
      <p:pic>
        <p:nvPicPr>
          <p:cNvPr id="18" name="Graphic 17" descr="Firefighter">
            <a:extLst>
              <a:ext uri="{FF2B5EF4-FFF2-40B4-BE49-F238E27FC236}">
                <a16:creationId xmlns="" xmlns:a16="http://schemas.microsoft.com/office/drawing/2014/main" id="{FF45DC9A-E5D9-4F28-8A2D-0D5C10E9F4E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621892" y="5499302"/>
            <a:ext cx="914400" cy="914400"/>
          </a:xfrm>
          <a:prstGeom prst="rect">
            <a:avLst/>
          </a:prstGeom>
        </p:spPr>
      </p:pic>
      <p:pic>
        <p:nvPicPr>
          <p:cNvPr id="19" name="Graphic 18" descr="Streetlight">
            <a:extLst>
              <a:ext uri="{FF2B5EF4-FFF2-40B4-BE49-F238E27FC236}">
                <a16:creationId xmlns="" xmlns:a16="http://schemas.microsoft.com/office/drawing/2014/main" id="{5E27FEC7-A1EC-4776-8C8C-DB180F3CC71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277600" y="5526303"/>
            <a:ext cx="914400" cy="791945"/>
          </a:xfrm>
          <a:prstGeom prst="rect">
            <a:avLst/>
          </a:prstGeom>
        </p:spPr>
      </p:pic>
      <p:pic>
        <p:nvPicPr>
          <p:cNvPr id="20" name="Graphic 19" descr="Security camera">
            <a:extLst>
              <a:ext uri="{FF2B5EF4-FFF2-40B4-BE49-F238E27FC236}">
                <a16:creationId xmlns="" xmlns:a16="http://schemas.microsoft.com/office/drawing/2014/main" id="{2BD0CB3E-77C5-40D3-89C1-8F41EEDDC5E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362972" y="5499712"/>
            <a:ext cx="914400" cy="914400"/>
          </a:xfrm>
          <a:prstGeom prst="rect">
            <a:avLst/>
          </a:prstGeom>
        </p:spPr>
      </p:pic>
      <p:pic>
        <p:nvPicPr>
          <p:cNvPr id="21" name="Graphic 20" descr="Lock">
            <a:extLst>
              <a:ext uri="{FF2B5EF4-FFF2-40B4-BE49-F238E27FC236}">
                <a16:creationId xmlns="" xmlns:a16="http://schemas.microsoft.com/office/drawing/2014/main" id="{D91460C7-9233-4BC7-B751-23D5DF8F065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388666" y="5480303"/>
            <a:ext cx="914400" cy="91440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D48C3749-6837-4DC6-81BD-8ED8317AD06D}"/>
              </a:ext>
            </a:extLst>
          </p:cNvPr>
          <p:cNvCxnSpPr>
            <a:cxnSpLocks/>
          </p:cNvCxnSpPr>
          <p:nvPr/>
        </p:nvCxnSpPr>
        <p:spPr>
          <a:xfrm flipV="1">
            <a:off x="2565204" y="6417159"/>
            <a:ext cx="9496506" cy="1681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4C309525-C6DD-4C17-89B7-E83676FB8942}"/>
              </a:ext>
            </a:extLst>
          </p:cNvPr>
          <p:cNvCxnSpPr>
            <a:cxnSpLocks/>
          </p:cNvCxnSpPr>
          <p:nvPr/>
        </p:nvCxnSpPr>
        <p:spPr>
          <a:xfrm>
            <a:off x="2753977" y="6057470"/>
            <a:ext cx="0" cy="3562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41F42A6F-3FFF-442A-9FE4-4095F95897D7}"/>
              </a:ext>
            </a:extLst>
          </p:cNvPr>
          <p:cNvCxnSpPr>
            <a:cxnSpLocks/>
          </p:cNvCxnSpPr>
          <p:nvPr/>
        </p:nvCxnSpPr>
        <p:spPr>
          <a:xfrm>
            <a:off x="3542481" y="6062711"/>
            <a:ext cx="0" cy="3562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8A8039B8-37C5-493A-A3B1-5586D56F485F}"/>
              </a:ext>
            </a:extLst>
          </p:cNvPr>
          <p:cNvCxnSpPr>
            <a:cxnSpLocks/>
          </p:cNvCxnSpPr>
          <p:nvPr/>
        </p:nvCxnSpPr>
        <p:spPr>
          <a:xfrm>
            <a:off x="4488686" y="6076469"/>
            <a:ext cx="0" cy="3562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5477A3ED-43DC-4BCA-BE1C-1FF3394AD379}"/>
              </a:ext>
            </a:extLst>
          </p:cNvPr>
          <p:cNvCxnSpPr>
            <a:cxnSpLocks/>
          </p:cNvCxnSpPr>
          <p:nvPr/>
        </p:nvCxnSpPr>
        <p:spPr>
          <a:xfrm>
            <a:off x="5503397" y="6058199"/>
            <a:ext cx="0" cy="3562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DB5CCD39-193E-4B31-A118-BB5C22AE6F6F}"/>
              </a:ext>
            </a:extLst>
          </p:cNvPr>
          <p:cNvCxnSpPr>
            <a:cxnSpLocks/>
          </p:cNvCxnSpPr>
          <p:nvPr/>
        </p:nvCxnSpPr>
        <p:spPr>
          <a:xfrm>
            <a:off x="6341340" y="6057470"/>
            <a:ext cx="0" cy="3562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0555A329-C1E4-46E9-A9FF-84CA2822501D}"/>
              </a:ext>
            </a:extLst>
          </p:cNvPr>
          <p:cNvCxnSpPr>
            <a:cxnSpLocks/>
          </p:cNvCxnSpPr>
          <p:nvPr/>
        </p:nvCxnSpPr>
        <p:spPr>
          <a:xfrm>
            <a:off x="7120568" y="6057470"/>
            <a:ext cx="0" cy="3562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10E2A049-5F6C-4B0C-AFC5-9942FBEED659}"/>
              </a:ext>
            </a:extLst>
          </p:cNvPr>
          <p:cNvCxnSpPr>
            <a:cxnSpLocks/>
          </p:cNvCxnSpPr>
          <p:nvPr/>
        </p:nvCxnSpPr>
        <p:spPr>
          <a:xfrm>
            <a:off x="8209897" y="6057470"/>
            <a:ext cx="0" cy="3562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19E23732-39CC-4B6A-8DC0-6A499E64BF48}"/>
              </a:ext>
            </a:extLst>
          </p:cNvPr>
          <p:cNvCxnSpPr>
            <a:cxnSpLocks/>
          </p:cNvCxnSpPr>
          <p:nvPr/>
        </p:nvCxnSpPr>
        <p:spPr>
          <a:xfrm>
            <a:off x="9235616" y="6057470"/>
            <a:ext cx="0" cy="3562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B07571FC-F122-4E53-9B6E-639EB8A9FD27}"/>
              </a:ext>
            </a:extLst>
          </p:cNvPr>
          <p:cNvCxnSpPr>
            <a:cxnSpLocks/>
          </p:cNvCxnSpPr>
          <p:nvPr/>
        </p:nvCxnSpPr>
        <p:spPr>
          <a:xfrm>
            <a:off x="10110258" y="6076469"/>
            <a:ext cx="0" cy="3562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C0965623-1D9F-477C-8DC1-AFF091AC98FD}"/>
              </a:ext>
            </a:extLst>
          </p:cNvPr>
          <p:cNvCxnSpPr>
            <a:cxnSpLocks/>
          </p:cNvCxnSpPr>
          <p:nvPr/>
        </p:nvCxnSpPr>
        <p:spPr>
          <a:xfrm>
            <a:off x="10682753" y="6057470"/>
            <a:ext cx="0" cy="3562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F387A32B-5A26-4E64-89AF-7EB9B044BF3E}"/>
              </a:ext>
            </a:extLst>
          </p:cNvPr>
          <p:cNvCxnSpPr>
            <a:cxnSpLocks/>
          </p:cNvCxnSpPr>
          <p:nvPr/>
        </p:nvCxnSpPr>
        <p:spPr>
          <a:xfrm>
            <a:off x="11493786" y="6045317"/>
            <a:ext cx="0" cy="3562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5" name="Graphic 34" descr="Theatre">
            <a:extLst>
              <a:ext uri="{FF2B5EF4-FFF2-40B4-BE49-F238E27FC236}">
                <a16:creationId xmlns="" xmlns:a16="http://schemas.microsoft.com/office/drawing/2014/main" id="{A3906B7D-E0CB-4F27-BC87-8ECB961C90D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4771438" y="-249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87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02EF87EA-C10C-4274-A819-BAEA6ACFDEA0}"/>
              </a:ext>
            </a:extLst>
          </p:cNvPr>
          <p:cNvSpPr txBox="1">
            <a:spLocks/>
          </p:cNvSpPr>
          <p:nvPr/>
        </p:nvSpPr>
        <p:spPr>
          <a:xfrm>
            <a:off x="0" y="-199347"/>
            <a:ext cx="4611662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/>
                </a:solidFill>
              </a:rPr>
              <a:t>System Architecture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4DB16909-DD47-4423-B7C7-6681EC9587C3}"/>
              </a:ext>
            </a:extLst>
          </p:cNvPr>
          <p:cNvSpPr txBox="1">
            <a:spLocks/>
          </p:cNvSpPr>
          <p:nvPr/>
        </p:nvSpPr>
        <p:spPr>
          <a:xfrm>
            <a:off x="202925" y="1186875"/>
            <a:ext cx="11385017" cy="40908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5"/>
            <a:r>
              <a:rPr lang="en-US" sz="2400" dirty="0"/>
              <a:t>We provide three layer system architecture for all our clients </a:t>
            </a:r>
          </a:p>
          <a:p>
            <a:pPr lvl="5"/>
            <a:r>
              <a:rPr lang="en-US" sz="2400" dirty="0"/>
              <a:t>with complete cyber security feature built in our software.</a:t>
            </a:r>
            <a:endParaRPr lang="en-US" sz="2000" dirty="0"/>
          </a:p>
          <a:p>
            <a:pPr lvl="5" algn="just"/>
            <a:endParaRPr lang="en-US" sz="2600" dirty="0"/>
          </a:p>
          <a:p>
            <a:pPr marL="2743200" lvl="5" indent="-457200" algn="just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rgbClr val="002060"/>
                </a:solidFill>
              </a:rPr>
              <a:t>Management Layer ( for top level)</a:t>
            </a:r>
          </a:p>
          <a:p>
            <a:pPr marL="2286000" lvl="4" indent="-457200" algn="just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rgbClr val="FF0000"/>
                </a:solidFill>
              </a:rPr>
              <a:t>Supervisory Layer ( for mid level)</a:t>
            </a:r>
          </a:p>
          <a:p>
            <a:pPr marL="1828800" lvl="3" indent="-457200" algn="just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rgbClr val="002060"/>
                </a:solidFill>
              </a:rPr>
              <a:t>Field Layer ( for operator level) </a:t>
            </a:r>
          </a:p>
          <a:p>
            <a:pPr lvl="3" algn="just"/>
            <a:endParaRPr lang="en-US" sz="2600" dirty="0"/>
          </a:p>
          <a:p>
            <a:r>
              <a:rPr lang="en-US" dirty="0"/>
              <a:t>Our software are most advance having and user friendly. Controllers are IP enable having native BACnet compliant and field devices are most robust for any type of applications </a:t>
            </a:r>
          </a:p>
          <a:p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32EC395F-A371-4179-9484-3FB88E8C616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24708" y="1687800"/>
            <a:ext cx="2253355" cy="2641602"/>
          </a:xfrm>
          <a:prstGeom prst="rect">
            <a:avLst/>
          </a:prstGeom>
        </p:spPr>
      </p:pic>
      <p:pic>
        <p:nvPicPr>
          <p:cNvPr id="9" name="Graphic 8" descr="Flowchart">
            <a:extLst>
              <a:ext uri="{FF2B5EF4-FFF2-40B4-BE49-F238E27FC236}">
                <a16:creationId xmlns="" xmlns:a16="http://schemas.microsoft.com/office/drawing/2014/main" id="{DCA42EE9-2DEC-4562-8619-CAF0B7015D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11662" y="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8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60778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27AF8E98-8EC2-4562-A36E-843D3DD2E0AE}"/>
              </a:ext>
            </a:extLst>
          </p:cNvPr>
          <p:cNvSpPr txBox="1">
            <a:spLocks/>
          </p:cNvSpPr>
          <p:nvPr/>
        </p:nvSpPr>
        <p:spPr>
          <a:xfrm>
            <a:off x="-246293" y="-109384"/>
            <a:ext cx="6217825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/>
                </a:solidFill>
              </a:rPr>
              <a:t>Kamstrup’s BTU Metering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BD384B4A-2D6B-4FA6-A8FC-CC8EEACC43F4}"/>
              </a:ext>
            </a:extLst>
          </p:cNvPr>
          <p:cNvSpPr txBox="1">
            <a:spLocks/>
          </p:cNvSpPr>
          <p:nvPr/>
        </p:nvSpPr>
        <p:spPr>
          <a:xfrm>
            <a:off x="0" y="1338700"/>
            <a:ext cx="14006947" cy="5355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8" algn="just">
              <a:buFont typeface="Wingdings" panose="05000000000000000000" pitchFamily="2" charset="2"/>
              <a:buChar char="Ø"/>
            </a:pPr>
            <a:r>
              <a:rPr lang="en-US" dirty="0"/>
              <a:t>BTU Metering system of Kamstrup is one of the most advance energy monitoring system in the world</a:t>
            </a:r>
          </a:p>
          <a:p>
            <a:pPr lvl="7" algn="just">
              <a:buFont typeface="Wingdings" panose="05000000000000000000" pitchFamily="2" charset="2"/>
              <a:buChar char="Ø"/>
            </a:pPr>
            <a:r>
              <a:rPr lang="en-US" dirty="0"/>
              <a:t>It measure correctly and deliver reliable consumption data still after more than 15 years in operation. </a:t>
            </a:r>
          </a:p>
          <a:p>
            <a:pPr lvl="6" algn="just">
              <a:buFont typeface="Wingdings" panose="05000000000000000000" pitchFamily="2" charset="2"/>
              <a:buChar char="Ø"/>
            </a:pPr>
            <a:r>
              <a:rPr lang="en-US" dirty="0"/>
              <a:t>BTU meters can be mains or battery powered. The battery lifetime lasts for up to 16 years.</a:t>
            </a:r>
          </a:p>
          <a:p>
            <a:pPr lvl="5" algn="just">
              <a:buFont typeface="Wingdings" panose="05000000000000000000" pitchFamily="2" charset="2"/>
              <a:buChar char="Ø"/>
            </a:pPr>
            <a:r>
              <a:rPr lang="en-US" dirty="0"/>
              <a:t>Low operational costs and a low total cost of ownership without compromising the data reliability. </a:t>
            </a:r>
          </a:p>
          <a:p>
            <a:pPr lvl="4" algn="just">
              <a:buFont typeface="Wingdings" panose="05000000000000000000" pitchFamily="2" charset="2"/>
              <a:buChar char="Ø"/>
            </a:pPr>
            <a:r>
              <a:rPr lang="en-US" dirty="0"/>
              <a:t>Improved measuring stability over the entire product lifetime. </a:t>
            </a:r>
          </a:p>
          <a:p>
            <a:pPr lvl="3" algn="just">
              <a:buFont typeface="Wingdings" panose="05000000000000000000" pitchFamily="2" charset="2"/>
              <a:buChar char="Ø"/>
            </a:pPr>
            <a:r>
              <a:rPr lang="en-US" dirty="0"/>
              <a:t>Ultrasonic BTU Meters has been extremely reliable in terms of accuracy over time. </a:t>
            </a:r>
          </a:p>
          <a:p>
            <a:pPr lvl="2" algn="just">
              <a:buFont typeface="Wingdings" panose="05000000000000000000" pitchFamily="2" charset="2"/>
              <a:buChar char="Ø"/>
            </a:pPr>
            <a:r>
              <a:rPr lang="en-US" sz="1600" dirty="0"/>
              <a:t>Plug &amp; Play Type- you can change the communication method without changing the meter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1600" dirty="0"/>
              <a:t>Fast configuration and easy installation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600" dirty="0"/>
              <a:t>Reduces manual work and eliminates meter reading errors</a:t>
            </a:r>
            <a:r>
              <a:rPr lang="en-US" sz="1400" dirty="0"/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F809CB02-A69B-4FA2-8811-AC5A9D529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615" y="3429000"/>
            <a:ext cx="4314575" cy="287638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9" name="Graphic 8" descr="Gauge">
            <a:extLst>
              <a:ext uri="{FF2B5EF4-FFF2-40B4-BE49-F238E27FC236}">
                <a16:creationId xmlns="" xmlns:a16="http://schemas.microsoft.com/office/drawing/2014/main" id="{2FAE5EE1-78C0-4EFD-97C7-8AEED410B0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8800" y="71489"/>
            <a:ext cx="914400" cy="914400"/>
          </a:xfrm>
          <a:prstGeom prst="rect">
            <a:avLst/>
          </a:prstGeom>
        </p:spPr>
      </p:pic>
      <p:pic>
        <p:nvPicPr>
          <p:cNvPr id="10" name="Graphic 9" descr="Cloud Computing">
            <a:extLst>
              <a:ext uri="{FF2B5EF4-FFF2-40B4-BE49-F238E27FC236}">
                <a16:creationId xmlns="" xmlns:a16="http://schemas.microsoft.com/office/drawing/2014/main" id="{4A7BDD8D-4D86-4CCF-BEDE-46374BC92B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43116" y="2661912"/>
            <a:ext cx="2852149" cy="2268676"/>
          </a:xfrm>
          <a:prstGeom prst="rect">
            <a:avLst/>
          </a:prstGeom>
        </p:spPr>
      </p:pic>
      <p:pic>
        <p:nvPicPr>
          <p:cNvPr id="11" name="Picture 4" descr="Kamstrup - Smart metering solutions">
            <a:extLst>
              <a:ext uri="{FF2B5EF4-FFF2-40B4-BE49-F238E27FC236}">
                <a16:creationId xmlns="" xmlns:a16="http://schemas.microsoft.com/office/drawing/2014/main" id="{0FB2BAC0-8C26-4706-8C4D-A9DC6F94E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016" y="4173237"/>
            <a:ext cx="583516" cy="2158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2462960-173B-46CC-999D-F2B6647E666E}"/>
              </a:ext>
            </a:extLst>
          </p:cNvPr>
          <p:cNvSpPr txBox="1"/>
          <p:nvPr/>
        </p:nvSpPr>
        <p:spPr>
          <a:xfrm>
            <a:off x="9585521" y="3845728"/>
            <a:ext cx="907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BTU</a:t>
            </a:r>
          </a:p>
          <a:p>
            <a:pPr algn="ctr"/>
            <a:r>
              <a:rPr lang="en-US" sz="1400" dirty="0"/>
              <a:t>BILLING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D4E05D-B9DA-4B83-B0C8-AF4DF864346B}"/>
              </a:ext>
            </a:extLst>
          </p:cNvPr>
          <p:cNvSpPr txBox="1"/>
          <p:nvPr/>
        </p:nvSpPr>
        <p:spPr>
          <a:xfrm>
            <a:off x="10569190" y="3096175"/>
            <a:ext cx="1147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cLOUD</a:t>
            </a:r>
          </a:p>
        </p:txBody>
      </p:sp>
    </p:spTree>
    <p:extLst>
      <p:ext uri="{BB962C8B-B14F-4D97-AF65-F5344CB8AC3E}">
        <p14:creationId xmlns:p14="http://schemas.microsoft.com/office/powerpoint/2010/main" val="280826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="" xmlns:a16="http://schemas.microsoft.com/office/drawing/2014/main" id="{0209D6C7-8657-4117-BD22-BD1302B13A44}"/>
              </a:ext>
            </a:extLst>
          </p:cNvPr>
          <p:cNvSpPr txBox="1">
            <a:spLocks/>
          </p:cNvSpPr>
          <p:nvPr/>
        </p:nvSpPr>
        <p:spPr>
          <a:xfrm>
            <a:off x="0" y="140584"/>
            <a:ext cx="5270047" cy="6549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BMS 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Graphics</a:t>
            </a:r>
          </a:p>
        </p:txBody>
      </p:sp>
      <p:pic>
        <p:nvPicPr>
          <p:cNvPr id="12" name="Graphic 11" descr="Computer">
            <a:extLst>
              <a:ext uri="{FF2B5EF4-FFF2-40B4-BE49-F238E27FC236}">
                <a16:creationId xmlns="" xmlns:a16="http://schemas.microsoft.com/office/drawing/2014/main" id="{BF939611-1C36-4BD1-BE5E-168636D9EC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1600" y="16717"/>
            <a:ext cx="914400" cy="914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F48AB07F-33DC-4169-BFC5-0FBA0FC5F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1409" y="2998194"/>
            <a:ext cx="1727063" cy="107478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D419DFFC-8EE5-4FD5-B26B-E72CF26866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6515" y="3979269"/>
            <a:ext cx="3053106" cy="1481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89367B35-C2D5-442C-A690-17C90105CC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15905" y="1209911"/>
            <a:ext cx="1558730" cy="122603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49946484-9D60-4B8F-82A4-B843EA05DD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6894" y="1209911"/>
            <a:ext cx="2869320" cy="14641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CE54732-C2F7-49F3-879F-7292687F00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4239" y="1014323"/>
            <a:ext cx="3379892" cy="1741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BBA9A31-02F2-4A50-93F9-95B7671C97D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113" b="12872"/>
          <a:stretch/>
        </p:blipFill>
        <p:spPr>
          <a:xfrm>
            <a:off x="6128877" y="417269"/>
            <a:ext cx="1804708" cy="12260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ADDF6AE4-E44F-4C13-9FA5-BE00735B729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38653" y="2674059"/>
            <a:ext cx="3931429" cy="2019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FEC383EA-DFF8-4BF9-BA91-B9D655CB047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29882" y="2898526"/>
            <a:ext cx="1173255" cy="573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D2DA2A55-D3E9-4F0E-8735-06CD36C7012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83499" y="3399953"/>
            <a:ext cx="3206582" cy="1547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C3DFF5FE-D5B0-4B08-9A92-84A134ED2E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53882" y="2292312"/>
            <a:ext cx="2333443" cy="112042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60B7DE75-4623-4C71-8B7A-C5196D2D62E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81125" y="3300710"/>
            <a:ext cx="1085906" cy="59693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13C97778-D75E-47AB-915D-D68A2C34979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05598" y="2830086"/>
            <a:ext cx="941336" cy="5104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452F7C39-0F01-4A4A-9702-D944A25D2FA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5978" y="4606578"/>
            <a:ext cx="1270065" cy="6540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BE4E2CEE-2576-44B7-A4FC-71BA5462F0B2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7585" r="9009" b="14722"/>
          <a:stretch/>
        </p:blipFill>
        <p:spPr>
          <a:xfrm>
            <a:off x="3283822" y="4706249"/>
            <a:ext cx="2749449" cy="1305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293D70D6-6000-4747-AD54-BE8DDA642C7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14406" y="4210476"/>
            <a:ext cx="1255485" cy="2334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680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A32EFB46-442A-4B2F-8E0C-8FC40BF49F9E}"/>
              </a:ext>
            </a:extLst>
          </p:cNvPr>
          <p:cNvSpPr txBox="1">
            <a:spLocks/>
          </p:cNvSpPr>
          <p:nvPr/>
        </p:nvSpPr>
        <p:spPr>
          <a:xfrm>
            <a:off x="-56430" y="-217178"/>
            <a:ext cx="463730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/>
                </a:solidFill>
              </a:rPr>
              <a:t>VTPL Valued Clients</a:t>
            </a:r>
          </a:p>
        </p:txBody>
      </p:sp>
      <p:pic>
        <p:nvPicPr>
          <p:cNvPr id="7" name="Picture 16">
            <a:extLst>
              <a:ext uri="{FF2B5EF4-FFF2-40B4-BE49-F238E27FC236}">
                <a16:creationId xmlns="" xmlns:a16="http://schemas.microsoft.com/office/drawing/2014/main" id="{C83D4598-8BEA-4550-A05C-704A805C2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987" y="2994908"/>
            <a:ext cx="1509113" cy="91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3ECD7822-84DA-4FCA-A00D-7BB6446AE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696" y="3762663"/>
            <a:ext cx="1485464" cy="92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="" xmlns:a16="http://schemas.microsoft.com/office/drawing/2014/main" id="{402D5F1A-52DD-486B-B239-7DD31CEC82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231312" y="2601348"/>
            <a:ext cx="1509114" cy="942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>
            <a:extLst>
              <a:ext uri="{FF2B5EF4-FFF2-40B4-BE49-F238E27FC236}">
                <a16:creationId xmlns="" xmlns:a16="http://schemas.microsoft.com/office/drawing/2014/main" id="{5007C78E-94B3-413D-94F0-F30BFBF9D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818" y="4169584"/>
            <a:ext cx="1509113" cy="92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>
            <a:extLst>
              <a:ext uri="{FF2B5EF4-FFF2-40B4-BE49-F238E27FC236}">
                <a16:creationId xmlns="" xmlns:a16="http://schemas.microsoft.com/office/drawing/2014/main" id="{EE041388-102C-43DF-810B-45AFDD2E4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193" y="1814744"/>
            <a:ext cx="1509114" cy="100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>
            <a:extLst>
              <a:ext uri="{FF2B5EF4-FFF2-40B4-BE49-F238E27FC236}">
                <a16:creationId xmlns="" xmlns:a16="http://schemas.microsoft.com/office/drawing/2014/main" id="{4C4A3E24-33E2-4D7C-A16D-A961DA09B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155" y="1618078"/>
            <a:ext cx="1509114" cy="109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>
            <a:extLst>
              <a:ext uri="{FF2B5EF4-FFF2-40B4-BE49-F238E27FC236}">
                <a16:creationId xmlns="" xmlns:a16="http://schemas.microsoft.com/office/drawing/2014/main" id="{DC389470-AA4B-43F6-86E4-BBDD002B1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766" y="2266448"/>
            <a:ext cx="1509114" cy="92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0">
            <a:extLst>
              <a:ext uri="{FF2B5EF4-FFF2-40B4-BE49-F238E27FC236}">
                <a16:creationId xmlns="" xmlns:a16="http://schemas.microsoft.com/office/drawing/2014/main" id="{C820287E-D29D-4EBB-B2B3-A57C99C61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045" y="3268628"/>
            <a:ext cx="1509114" cy="97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2">
            <a:extLst>
              <a:ext uri="{FF2B5EF4-FFF2-40B4-BE49-F238E27FC236}">
                <a16:creationId xmlns="" xmlns:a16="http://schemas.microsoft.com/office/drawing/2014/main" id="{FF0F0ADB-D7FB-4CEE-B7EE-70034B483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891" y="2491115"/>
            <a:ext cx="1509116" cy="8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4">
            <a:extLst>
              <a:ext uri="{FF2B5EF4-FFF2-40B4-BE49-F238E27FC236}">
                <a16:creationId xmlns="" xmlns:a16="http://schemas.microsoft.com/office/drawing/2014/main" id="{F6D66F45-6A2E-4A84-B493-C0CAF514F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101" y="3490493"/>
            <a:ext cx="1813983" cy="116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6">
            <a:extLst>
              <a:ext uri="{FF2B5EF4-FFF2-40B4-BE49-F238E27FC236}">
                <a16:creationId xmlns="" xmlns:a16="http://schemas.microsoft.com/office/drawing/2014/main" id="{6FD08541-24A4-4354-BC22-5B95005FB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073" y="2958725"/>
            <a:ext cx="1509114" cy="94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8">
            <a:extLst>
              <a:ext uri="{FF2B5EF4-FFF2-40B4-BE49-F238E27FC236}">
                <a16:creationId xmlns="" xmlns:a16="http://schemas.microsoft.com/office/drawing/2014/main" id="{A574B273-6B53-48FD-A26C-0A907E1F71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3" b="26587"/>
          <a:stretch/>
        </p:blipFill>
        <p:spPr bwMode="auto">
          <a:xfrm>
            <a:off x="4983494" y="4836444"/>
            <a:ext cx="1666606" cy="69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0">
            <a:extLst>
              <a:ext uri="{FF2B5EF4-FFF2-40B4-BE49-F238E27FC236}">
                <a16:creationId xmlns="" xmlns:a16="http://schemas.microsoft.com/office/drawing/2014/main" id="{EBA58408-924C-4AAF-B2E1-FF22EA138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8487" y="1807685"/>
            <a:ext cx="1334218" cy="100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2">
            <a:extLst>
              <a:ext uri="{FF2B5EF4-FFF2-40B4-BE49-F238E27FC236}">
                <a16:creationId xmlns="" xmlns:a16="http://schemas.microsoft.com/office/drawing/2014/main" id="{84E2A20E-20AA-4F81-B73E-FB17AD6D4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413" y="1412737"/>
            <a:ext cx="1501819" cy="90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4" descr="Trent Ltd | LinkedIn">
            <a:extLst>
              <a:ext uri="{FF2B5EF4-FFF2-40B4-BE49-F238E27FC236}">
                <a16:creationId xmlns="" xmlns:a16="http://schemas.microsoft.com/office/drawing/2014/main" id="{31C45894-AFFF-4A8A-B310-9BC6900489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9" b="25433"/>
          <a:stretch/>
        </p:blipFill>
        <p:spPr bwMode="auto">
          <a:xfrm>
            <a:off x="10212679" y="3436701"/>
            <a:ext cx="1421292" cy="69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6" descr="Lodha Group | LinkedIn">
            <a:extLst>
              <a:ext uri="{FF2B5EF4-FFF2-40B4-BE49-F238E27FC236}">
                <a16:creationId xmlns="" xmlns:a16="http://schemas.microsoft.com/office/drawing/2014/main" id="{8715535B-B9A1-48B7-9D67-D1E10B9B75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07" b="27192"/>
          <a:stretch/>
        </p:blipFill>
        <p:spPr bwMode="auto">
          <a:xfrm>
            <a:off x="3360106" y="5022061"/>
            <a:ext cx="1520419" cy="67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6A56CA38-8D26-45DC-81E7-BBF8B19224BF}"/>
              </a:ext>
            </a:extLst>
          </p:cNvPr>
          <p:cNvSpPr txBox="1"/>
          <p:nvPr/>
        </p:nvSpPr>
        <p:spPr>
          <a:xfrm>
            <a:off x="922713" y="2164032"/>
            <a:ext cx="1587398" cy="136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0377CAB2-261E-4FCA-89FC-499CB3F2E19B}"/>
              </a:ext>
            </a:extLst>
          </p:cNvPr>
          <p:cNvSpPr txBox="1"/>
          <p:nvPr/>
        </p:nvSpPr>
        <p:spPr>
          <a:xfrm>
            <a:off x="4680714" y="87986"/>
            <a:ext cx="8273286" cy="1261229"/>
          </a:xfrm>
          <a:prstGeom prst="parallelogram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80% business derived from retention </a:t>
            </a:r>
          </a:p>
          <a:p>
            <a:pPr algn="just"/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        &amp;</a:t>
            </a:r>
          </a:p>
          <a:p>
            <a:pPr algn="just"/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20% business from new Clients</a:t>
            </a:r>
          </a:p>
        </p:txBody>
      </p:sp>
      <p:pic>
        <p:nvPicPr>
          <p:cNvPr id="26" name="Graphic 25" descr="Smiling face with no fill">
            <a:extLst>
              <a:ext uri="{FF2B5EF4-FFF2-40B4-BE49-F238E27FC236}">
                <a16:creationId xmlns="" xmlns:a16="http://schemas.microsoft.com/office/drawing/2014/main" id="{AE25C0EC-1BDD-4A80-B52B-4CD3E3EDCC1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423325" y="20543"/>
            <a:ext cx="914400" cy="9144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CC2D9D02-0B5B-4CBD-A826-3722090E6A0F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25184" r="21848"/>
          <a:stretch/>
        </p:blipFill>
        <p:spPr>
          <a:xfrm>
            <a:off x="5500107" y="3781813"/>
            <a:ext cx="1466872" cy="97745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756A8A3F-6D66-4F71-BD16-8B7272F4F1E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10305" y="1496398"/>
            <a:ext cx="1440267" cy="9254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E9EED52E-C1D2-4FBE-A539-7FE865F815D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170634" y="4154551"/>
            <a:ext cx="1318778" cy="82764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E8D130DF-7D3B-4967-A3EC-180531B2A24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23464" y="3459778"/>
            <a:ext cx="1318779" cy="82859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98C9AC5B-7150-493E-8428-10698E401A2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83225" y="2616105"/>
            <a:ext cx="1307897" cy="68804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DD3E413B-71EC-4255-8718-34A26601516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03142" y="3400552"/>
            <a:ext cx="1343549" cy="6531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690260F8-4176-4C76-882A-E56854C2305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481983" y="1737137"/>
            <a:ext cx="1309480" cy="82859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0D69424E-8429-4953-9667-2CA43BD4BDED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151335" y="1098106"/>
            <a:ext cx="1281370" cy="63547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1C5408D7-2787-44B1-A2D7-5ECC0AAB16AD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435211" y="2584612"/>
            <a:ext cx="1061112" cy="76839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A6F27CCB-0D3F-4FC0-B57A-196652E6FF9A}"/>
              </a:ext>
            </a:extLst>
          </p:cNvPr>
          <p:cNvSpPr txBox="1"/>
          <p:nvPr/>
        </p:nvSpPr>
        <p:spPr>
          <a:xfrm>
            <a:off x="6650100" y="5960718"/>
            <a:ext cx="56823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“99.99% customer satisfaction”</a:t>
            </a:r>
          </a:p>
          <a:p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17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F0628BE1-1A58-4E59-8AFE-FBE2A8BAE880}"/>
              </a:ext>
            </a:extLst>
          </p:cNvPr>
          <p:cNvSpPr txBox="1">
            <a:spLocks/>
          </p:cNvSpPr>
          <p:nvPr/>
        </p:nvSpPr>
        <p:spPr>
          <a:xfrm>
            <a:off x="0" y="165976"/>
            <a:ext cx="4046585" cy="5313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/>
                </a:solidFill>
              </a:rPr>
              <a:t>Organization Chart </a:t>
            </a: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22A06615-2D28-4355-A581-CF6FED90592B}"/>
              </a:ext>
            </a:extLst>
          </p:cNvPr>
          <p:cNvSpPr/>
          <p:nvPr/>
        </p:nvSpPr>
        <p:spPr>
          <a:xfrm>
            <a:off x="5934497" y="3174407"/>
            <a:ext cx="999111" cy="999111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="" xmlns:a16="http://schemas.microsoft.com/office/drawing/2014/main" id="{88064D52-5194-414D-838C-DA31BCA294BC}"/>
              </a:ext>
            </a:extLst>
          </p:cNvPr>
          <p:cNvSpPr txBox="1"/>
          <p:nvPr/>
        </p:nvSpPr>
        <p:spPr>
          <a:xfrm>
            <a:off x="5749976" y="3217505"/>
            <a:ext cx="1368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600" dirty="0"/>
              <a:t>Faiz</a:t>
            </a:r>
          </a:p>
          <a:p>
            <a:pPr algn="ctr"/>
            <a:r>
              <a:rPr lang="en-IN" sz="1600" dirty="0"/>
              <a:t>Project </a:t>
            </a:r>
          </a:p>
          <a:p>
            <a:pPr algn="ctr"/>
            <a:r>
              <a:rPr lang="en-IN" sz="1600" dirty="0"/>
              <a:t>Head</a:t>
            </a: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8DC4E76E-87FE-4FFA-A7F6-7BC64D4CD3C0}"/>
              </a:ext>
            </a:extLst>
          </p:cNvPr>
          <p:cNvSpPr/>
          <p:nvPr/>
        </p:nvSpPr>
        <p:spPr>
          <a:xfrm>
            <a:off x="5954861" y="4173518"/>
            <a:ext cx="999111" cy="999111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A198ADE7-8C8D-4BD0-BD3E-60CBB84DA438}"/>
              </a:ext>
            </a:extLst>
          </p:cNvPr>
          <p:cNvSpPr/>
          <p:nvPr/>
        </p:nvSpPr>
        <p:spPr>
          <a:xfrm>
            <a:off x="4900035" y="4160379"/>
            <a:ext cx="1017529" cy="101225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FA145A95-AAB8-4752-99B8-5B9343DA931B}"/>
              </a:ext>
            </a:extLst>
          </p:cNvPr>
          <p:cNvSpPr/>
          <p:nvPr/>
        </p:nvSpPr>
        <p:spPr>
          <a:xfrm>
            <a:off x="3123928" y="3307585"/>
            <a:ext cx="999111" cy="999111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03207DF6-B2CD-4CA4-BDAF-F4A520F278C8}"/>
              </a:ext>
            </a:extLst>
          </p:cNvPr>
          <p:cNvSpPr/>
          <p:nvPr/>
        </p:nvSpPr>
        <p:spPr>
          <a:xfrm>
            <a:off x="6980244" y="4173518"/>
            <a:ext cx="999111" cy="999111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="" xmlns:a16="http://schemas.microsoft.com/office/drawing/2014/main" id="{1C06CF16-17DF-441D-9BD8-43F5F7044BA4}"/>
              </a:ext>
            </a:extLst>
          </p:cNvPr>
          <p:cNvSpPr txBox="1"/>
          <p:nvPr/>
        </p:nvSpPr>
        <p:spPr>
          <a:xfrm>
            <a:off x="3078311" y="3342521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600" dirty="0"/>
              <a:t>New Sales Head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4110177-6922-4EF8-9372-1DFE2C3048F7}"/>
              </a:ext>
            </a:extLst>
          </p:cNvPr>
          <p:cNvSpPr txBox="1"/>
          <p:nvPr/>
        </p:nvSpPr>
        <p:spPr>
          <a:xfrm>
            <a:off x="4672114" y="4246891"/>
            <a:ext cx="151216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100" dirty="0"/>
              <a:t>Sachin </a:t>
            </a:r>
          </a:p>
          <a:p>
            <a:pPr algn="ctr"/>
            <a:r>
              <a:rPr lang="en-IN" sz="1100" dirty="0"/>
              <a:t>Patade </a:t>
            </a:r>
          </a:p>
          <a:p>
            <a:pPr algn="ctr"/>
            <a:r>
              <a:rPr lang="en-IN" sz="1100" dirty="0"/>
              <a:t>Key Project </a:t>
            </a:r>
          </a:p>
          <a:p>
            <a:pPr algn="ctr"/>
            <a:r>
              <a:rPr lang="en-IN" sz="1100" dirty="0"/>
              <a:t>Sun Pharma </a:t>
            </a:r>
          </a:p>
          <a:p>
            <a:pPr algn="ctr"/>
            <a:r>
              <a:rPr lang="en-IN" sz="1100" dirty="0" err="1"/>
              <a:t>etc</a:t>
            </a:r>
            <a:endParaRPr lang="en-IN" sz="11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754AE05-E4D5-42F9-A078-2CA74F95C6C3}"/>
              </a:ext>
            </a:extLst>
          </p:cNvPr>
          <p:cNvSpPr txBox="1"/>
          <p:nvPr/>
        </p:nvSpPr>
        <p:spPr>
          <a:xfrm>
            <a:off x="5864747" y="4244276"/>
            <a:ext cx="118363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100" dirty="0"/>
              <a:t>Imtiyaz Ahemad</a:t>
            </a:r>
          </a:p>
          <a:p>
            <a:pPr algn="ctr"/>
            <a:r>
              <a:rPr lang="en-IN" sz="1100" dirty="0"/>
              <a:t>Key Project</a:t>
            </a:r>
          </a:p>
          <a:p>
            <a:pPr algn="ctr"/>
            <a:r>
              <a:rPr lang="en-IN" sz="1100" dirty="0"/>
              <a:t>NTPC/IOCL </a:t>
            </a:r>
            <a:r>
              <a:rPr lang="en-IN" sz="1100" dirty="0" err="1"/>
              <a:t>etc</a:t>
            </a:r>
            <a:endParaRPr lang="en-IN" sz="11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EB5EF94-13F5-4628-AE8B-FC299E49E529}"/>
              </a:ext>
            </a:extLst>
          </p:cNvPr>
          <p:cNvSpPr txBox="1"/>
          <p:nvPr/>
        </p:nvSpPr>
        <p:spPr>
          <a:xfrm>
            <a:off x="6992326" y="4269538"/>
            <a:ext cx="974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100" dirty="0"/>
              <a:t>Ravi </a:t>
            </a:r>
          </a:p>
          <a:p>
            <a:pPr algn="ctr"/>
            <a:r>
              <a:rPr lang="en-IN" sz="1100" dirty="0"/>
              <a:t>Sharma</a:t>
            </a:r>
          </a:p>
          <a:p>
            <a:pPr algn="ctr"/>
            <a:r>
              <a:rPr lang="en-IN" sz="1100" dirty="0"/>
              <a:t>Tech Support</a:t>
            </a:r>
          </a:p>
          <a:p>
            <a:pPr algn="ctr"/>
            <a:r>
              <a:rPr lang="en-IN" sz="1100" dirty="0"/>
              <a:t>BMS/FAS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F36A2E8A-1437-4FB0-9137-49BCA38D92C8}"/>
              </a:ext>
            </a:extLst>
          </p:cNvPr>
          <p:cNvSpPr/>
          <p:nvPr/>
        </p:nvSpPr>
        <p:spPr>
          <a:xfrm>
            <a:off x="8696520" y="3342521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DBA01C1C-9B3A-422F-AEC8-F50883932E41}"/>
              </a:ext>
            </a:extLst>
          </p:cNvPr>
          <p:cNvSpPr/>
          <p:nvPr/>
        </p:nvSpPr>
        <p:spPr>
          <a:xfrm>
            <a:off x="8175590" y="4459744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3468F315-8936-4311-9E61-625DFFD32E57}"/>
              </a:ext>
            </a:extLst>
          </p:cNvPr>
          <p:cNvSpPr/>
          <p:nvPr/>
        </p:nvSpPr>
        <p:spPr>
          <a:xfrm>
            <a:off x="9280626" y="4447215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94401AB7-B3D0-4AF7-A899-10816261667F}"/>
              </a:ext>
            </a:extLst>
          </p:cNvPr>
          <p:cNvSpPr/>
          <p:nvPr/>
        </p:nvSpPr>
        <p:spPr>
          <a:xfrm>
            <a:off x="5958042" y="2247526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31ABDB8F-FF79-4AD1-AD31-65C13EB5C3FC}"/>
              </a:ext>
            </a:extLst>
          </p:cNvPr>
          <p:cNvSpPr/>
          <p:nvPr/>
        </p:nvSpPr>
        <p:spPr>
          <a:xfrm>
            <a:off x="7542700" y="1505936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C4F03E74-8231-4A52-9F18-8982786812A4}"/>
              </a:ext>
            </a:extLst>
          </p:cNvPr>
          <p:cNvSpPr/>
          <p:nvPr/>
        </p:nvSpPr>
        <p:spPr>
          <a:xfrm>
            <a:off x="4377206" y="1480023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053">
            <a:extLst>
              <a:ext uri="{FF2B5EF4-FFF2-40B4-BE49-F238E27FC236}">
                <a16:creationId xmlns="" xmlns:a16="http://schemas.microsoft.com/office/drawing/2014/main" id="{118D771E-D315-4391-9CD2-6314A69181C2}"/>
              </a:ext>
            </a:extLst>
          </p:cNvPr>
          <p:cNvSpPr txBox="1"/>
          <p:nvPr/>
        </p:nvSpPr>
        <p:spPr>
          <a:xfrm>
            <a:off x="4439480" y="1777444"/>
            <a:ext cx="839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dirty="0"/>
              <a:t>Vimal</a:t>
            </a:r>
          </a:p>
        </p:txBody>
      </p:sp>
      <p:sp>
        <p:nvSpPr>
          <p:cNvPr id="24" name="TextBox 2054">
            <a:extLst>
              <a:ext uri="{FF2B5EF4-FFF2-40B4-BE49-F238E27FC236}">
                <a16:creationId xmlns="" xmlns:a16="http://schemas.microsoft.com/office/drawing/2014/main" id="{D0A9AA53-0820-4F96-A96D-ABE061F25F55}"/>
              </a:ext>
            </a:extLst>
          </p:cNvPr>
          <p:cNvSpPr txBox="1"/>
          <p:nvPr/>
        </p:nvSpPr>
        <p:spPr>
          <a:xfrm>
            <a:off x="7562440" y="1803357"/>
            <a:ext cx="1338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dirty="0"/>
              <a:t>Harshil</a:t>
            </a:r>
          </a:p>
        </p:txBody>
      </p:sp>
      <p:sp>
        <p:nvSpPr>
          <p:cNvPr id="25" name="TextBox 2055">
            <a:extLst>
              <a:ext uri="{FF2B5EF4-FFF2-40B4-BE49-F238E27FC236}">
                <a16:creationId xmlns="" xmlns:a16="http://schemas.microsoft.com/office/drawing/2014/main" id="{89206EE3-82F9-4448-9988-1543616C3DA9}"/>
              </a:ext>
            </a:extLst>
          </p:cNvPr>
          <p:cNvSpPr txBox="1"/>
          <p:nvPr/>
        </p:nvSpPr>
        <p:spPr>
          <a:xfrm>
            <a:off x="5896250" y="2464436"/>
            <a:ext cx="1131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200" dirty="0"/>
              <a:t>Virendra</a:t>
            </a:r>
          </a:p>
          <a:p>
            <a:pPr algn="ctr"/>
            <a:r>
              <a:rPr lang="en-IN" sz="1200" dirty="0"/>
              <a:t>BU Head</a:t>
            </a:r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6FB52D13-C2CA-43A3-8DCD-F20050A6B823}"/>
              </a:ext>
            </a:extLst>
          </p:cNvPr>
          <p:cNvSpPr/>
          <p:nvPr/>
        </p:nvSpPr>
        <p:spPr>
          <a:xfrm>
            <a:off x="6080231" y="893389"/>
            <a:ext cx="791240" cy="783304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TextBox 2057">
            <a:extLst>
              <a:ext uri="{FF2B5EF4-FFF2-40B4-BE49-F238E27FC236}">
                <a16:creationId xmlns="" xmlns:a16="http://schemas.microsoft.com/office/drawing/2014/main" id="{22869343-A852-4338-B186-DDE11009C16F}"/>
              </a:ext>
            </a:extLst>
          </p:cNvPr>
          <p:cNvSpPr txBox="1"/>
          <p:nvPr/>
        </p:nvSpPr>
        <p:spPr>
          <a:xfrm>
            <a:off x="6154385" y="992653"/>
            <a:ext cx="1306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600" dirty="0"/>
              <a:t>Harish </a:t>
            </a:r>
          </a:p>
          <a:p>
            <a:r>
              <a:rPr lang="en-IN" sz="1600" dirty="0"/>
              <a:t>Salot</a:t>
            </a:r>
          </a:p>
        </p:txBody>
      </p:sp>
      <p:sp>
        <p:nvSpPr>
          <p:cNvPr id="28" name="Quad Arrow 2062">
            <a:extLst>
              <a:ext uri="{FF2B5EF4-FFF2-40B4-BE49-F238E27FC236}">
                <a16:creationId xmlns="" xmlns:a16="http://schemas.microsoft.com/office/drawing/2014/main" id="{5BFA1122-4496-4138-B3A5-60010ACF65AE}"/>
              </a:ext>
            </a:extLst>
          </p:cNvPr>
          <p:cNvSpPr/>
          <p:nvPr/>
        </p:nvSpPr>
        <p:spPr>
          <a:xfrm>
            <a:off x="5378825" y="1676693"/>
            <a:ext cx="2173511" cy="570833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cxnSp>
        <p:nvCxnSpPr>
          <p:cNvPr id="29" name="Elbow Connector 2064">
            <a:extLst>
              <a:ext uri="{FF2B5EF4-FFF2-40B4-BE49-F238E27FC236}">
                <a16:creationId xmlns="" xmlns:a16="http://schemas.microsoft.com/office/drawing/2014/main" id="{39EA4126-D4CB-4B2E-A988-96E91D4772B0}"/>
              </a:ext>
            </a:extLst>
          </p:cNvPr>
          <p:cNvCxnSpPr>
            <a:stCxn id="20" idx="3"/>
            <a:endCxn id="11" idx="0"/>
          </p:cNvCxnSpPr>
          <p:nvPr/>
        </p:nvCxnSpPr>
        <p:spPr>
          <a:xfrm rot="5400000">
            <a:off x="4742821" y="1951164"/>
            <a:ext cx="237084" cy="247575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067">
            <a:extLst>
              <a:ext uri="{FF2B5EF4-FFF2-40B4-BE49-F238E27FC236}">
                <a16:creationId xmlns="" xmlns:a16="http://schemas.microsoft.com/office/drawing/2014/main" id="{7CFF153D-A8D9-4D53-84EB-7A4123263C12}"/>
              </a:ext>
            </a:extLst>
          </p:cNvPr>
          <p:cNvCxnSpPr>
            <a:stCxn id="20" idx="5"/>
            <a:endCxn id="17" idx="0"/>
          </p:cNvCxnSpPr>
          <p:nvPr/>
        </p:nvCxnSpPr>
        <p:spPr>
          <a:xfrm rot="16200000" flipH="1">
            <a:off x="7843802" y="2007715"/>
            <a:ext cx="272020" cy="2397591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="" xmlns:a16="http://schemas.microsoft.com/office/drawing/2014/main" id="{0A3FDEE7-43BA-49B2-9816-E443ACEEADDB}"/>
              </a:ext>
            </a:extLst>
          </p:cNvPr>
          <p:cNvCxnSpPr>
            <a:stCxn id="20" idx="4"/>
            <a:endCxn id="7" idx="0"/>
          </p:cNvCxnSpPr>
          <p:nvPr/>
        </p:nvCxnSpPr>
        <p:spPr>
          <a:xfrm flipH="1" flipV="1">
            <a:off x="6434053" y="3174407"/>
            <a:ext cx="6077" cy="372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="" xmlns:a16="http://schemas.microsoft.com/office/drawing/2014/main" id="{02B3511B-FBE7-4F8F-A1B8-8C8D23C9EA73}"/>
              </a:ext>
            </a:extLst>
          </p:cNvPr>
          <p:cNvCxnSpPr>
            <a:stCxn id="8" idx="2"/>
            <a:endCxn id="9" idx="0"/>
          </p:cNvCxnSpPr>
          <p:nvPr/>
        </p:nvCxnSpPr>
        <p:spPr>
          <a:xfrm>
            <a:off x="6209665" y="4048503"/>
            <a:ext cx="244752" cy="1250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2075">
            <a:extLst>
              <a:ext uri="{FF2B5EF4-FFF2-40B4-BE49-F238E27FC236}">
                <a16:creationId xmlns="" xmlns:a16="http://schemas.microsoft.com/office/drawing/2014/main" id="{568777B5-D311-484B-96E9-92C0C56EC240}"/>
              </a:ext>
            </a:extLst>
          </p:cNvPr>
          <p:cNvCxnSpPr>
            <a:endCxn id="10" idx="0"/>
          </p:cNvCxnSpPr>
          <p:nvPr/>
        </p:nvCxnSpPr>
        <p:spPr>
          <a:xfrm rot="10800000" flipV="1">
            <a:off x="5408800" y="3834585"/>
            <a:ext cx="508764" cy="32579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2078">
            <a:extLst>
              <a:ext uri="{FF2B5EF4-FFF2-40B4-BE49-F238E27FC236}">
                <a16:creationId xmlns="" xmlns:a16="http://schemas.microsoft.com/office/drawing/2014/main" id="{65F6F83A-6723-4A54-B82C-7921BC193A2F}"/>
              </a:ext>
            </a:extLst>
          </p:cNvPr>
          <p:cNvCxnSpPr>
            <a:endCxn id="12" idx="0"/>
          </p:cNvCxnSpPr>
          <p:nvPr/>
        </p:nvCxnSpPr>
        <p:spPr>
          <a:xfrm rot="16200000" flipH="1">
            <a:off x="6804679" y="3498396"/>
            <a:ext cx="677865" cy="67237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0E4360E1-F193-454E-A20D-85A57343C30C}"/>
              </a:ext>
            </a:extLst>
          </p:cNvPr>
          <p:cNvSpPr/>
          <p:nvPr/>
        </p:nvSpPr>
        <p:spPr>
          <a:xfrm>
            <a:off x="2511874" y="4454371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F4D2130C-E8C0-47FC-A6FB-6F7912C1371A}"/>
              </a:ext>
            </a:extLst>
          </p:cNvPr>
          <p:cNvSpPr/>
          <p:nvPr/>
        </p:nvSpPr>
        <p:spPr>
          <a:xfrm>
            <a:off x="3808018" y="4447214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7" name="Elbow Connector 34">
            <a:extLst>
              <a:ext uri="{FF2B5EF4-FFF2-40B4-BE49-F238E27FC236}">
                <a16:creationId xmlns="" xmlns:a16="http://schemas.microsoft.com/office/drawing/2014/main" id="{FD016C20-631E-4848-A3A7-1E77FCA528D3}"/>
              </a:ext>
            </a:extLst>
          </p:cNvPr>
          <p:cNvCxnSpPr>
            <a:endCxn id="36" idx="0"/>
          </p:cNvCxnSpPr>
          <p:nvPr/>
        </p:nvCxnSpPr>
        <p:spPr>
          <a:xfrm>
            <a:off x="3952034" y="4173518"/>
            <a:ext cx="338072" cy="27369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6">
            <a:extLst>
              <a:ext uri="{FF2B5EF4-FFF2-40B4-BE49-F238E27FC236}">
                <a16:creationId xmlns="" xmlns:a16="http://schemas.microsoft.com/office/drawing/2014/main" id="{28F805D9-128C-4987-8E4E-131DAB261FFD}"/>
              </a:ext>
            </a:extLst>
          </p:cNvPr>
          <p:cNvCxnSpPr>
            <a:cxnSpLocks/>
            <a:endCxn id="35" idx="0"/>
          </p:cNvCxnSpPr>
          <p:nvPr/>
        </p:nvCxnSpPr>
        <p:spPr>
          <a:xfrm rot="10800000" flipV="1">
            <a:off x="2993962" y="4185197"/>
            <a:ext cx="382008" cy="26917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44">
            <a:extLst>
              <a:ext uri="{FF2B5EF4-FFF2-40B4-BE49-F238E27FC236}">
                <a16:creationId xmlns="" xmlns:a16="http://schemas.microsoft.com/office/drawing/2014/main" id="{C5C99FD4-4E75-413D-ADB6-50BB42CBC1E6}"/>
              </a:ext>
            </a:extLst>
          </p:cNvPr>
          <p:cNvCxnSpPr>
            <a:endCxn id="18" idx="0"/>
          </p:cNvCxnSpPr>
          <p:nvPr/>
        </p:nvCxnSpPr>
        <p:spPr>
          <a:xfrm rot="10800000" flipV="1">
            <a:off x="8657678" y="4191768"/>
            <a:ext cx="336814" cy="26797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48">
            <a:extLst>
              <a:ext uri="{FF2B5EF4-FFF2-40B4-BE49-F238E27FC236}">
                <a16:creationId xmlns="" xmlns:a16="http://schemas.microsoft.com/office/drawing/2014/main" id="{0879D9BD-4649-456A-AA40-FB4E4932FA56}"/>
              </a:ext>
            </a:extLst>
          </p:cNvPr>
          <p:cNvCxnSpPr>
            <a:stCxn id="17" idx="5"/>
            <a:endCxn id="19" idx="0"/>
          </p:cNvCxnSpPr>
          <p:nvPr/>
        </p:nvCxnSpPr>
        <p:spPr>
          <a:xfrm rot="16200000" flipH="1">
            <a:off x="9500245" y="4184745"/>
            <a:ext cx="281719" cy="243219"/>
          </a:xfrm>
          <a:prstGeom prst="bentConnector3">
            <a:avLst>
              <a:gd name="adj1" fmla="val 1313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84">
            <a:extLst>
              <a:ext uri="{FF2B5EF4-FFF2-40B4-BE49-F238E27FC236}">
                <a16:creationId xmlns="" xmlns:a16="http://schemas.microsoft.com/office/drawing/2014/main" id="{37D84687-4516-46D9-B95D-1F838E3B7776}"/>
              </a:ext>
            </a:extLst>
          </p:cNvPr>
          <p:cNvSpPr txBox="1"/>
          <p:nvPr/>
        </p:nvSpPr>
        <p:spPr>
          <a:xfrm>
            <a:off x="2540964" y="4543376"/>
            <a:ext cx="907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200" dirty="0"/>
              <a:t>Kashyap</a:t>
            </a:r>
          </a:p>
          <a:p>
            <a:pPr algn="ctr"/>
            <a:r>
              <a:rPr lang="en-IN" sz="1200" dirty="0"/>
              <a:t>Regional</a:t>
            </a:r>
          </a:p>
          <a:p>
            <a:pPr algn="ctr"/>
            <a:r>
              <a:rPr lang="en-IN" sz="1200" dirty="0"/>
              <a:t>Sales Head</a:t>
            </a:r>
          </a:p>
        </p:txBody>
      </p:sp>
      <p:sp>
        <p:nvSpPr>
          <p:cNvPr id="42" name="TextBox 85">
            <a:extLst>
              <a:ext uri="{FF2B5EF4-FFF2-40B4-BE49-F238E27FC236}">
                <a16:creationId xmlns="" xmlns:a16="http://schemas.microsoft.com/office/drawing/2014/main" id="{BB219A1E-0D14-468A-A240-B07640D90EEA}"/>
              </a:ext>
            </a:extLst>
          </p:cNvPr>
          <p:cNvSpPr txBox="1"/>
          <p:nvPr/>
        </p:nvSpPr>
        <p:spPr>
          <a:xfrm>
            <a:off x="3880026" y="4510277"/>
            <a:ext cx="839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200" dirty="0"/>
              <a:t>Suresh</a:t>
            </a:r>
          </a:p>
          <a:p>
            <a:pPr algn="ctr"/>
            <a:r>
              <a:rPr lang="en-IN" sz="1200" dirty="0"/>
              <a:t>Product</a:t>
            </a:r>
          </a:p>
          <a:p>
            <a:pPr algn="ctr"/>
            <a:r>
              <a:rPr lang="en-IN" sz="1200" dirty="0"/>
              <a:t>Sales </a:t>
            </a:r>
          </a:p>
          <a:p>
            <a:pPr algn="ctr"/>
            <a:r>
              <a:rPr lang="en-IN" sz="1200" dirty="0"/>
              <a:t>Head</a:t>
            </a:r>
          </a:p>
        </p:txBody>
      </p:sp>
      <p:sp>
        <p:nvSpPr>
          <p:cNvPr id="43" name="Oval 42">
            <a:extLst>
              <a:ext uri="{FF2B5EF4-FFF2-40B4-BE49-F238E27FC236}">
                <a16:creationId xmlns="" xmlns:a16="http://schemas.microsoft.com/office/drawing/2014/main" id="{CC79EE00-A89F-42C9-8607-3D2E99E7B4A2}"/>
              </a:ext>
            </a:extLst>
          </p:cNvPr>
          <p:cNvSpPr/>
          <p:nvPr/>
        </p:nvSpPr>
        <p:spPr>
          <a:xfrm>
            <a:off x="3975486" y="5666878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="" xmlns:a16="http://schemas.microsoft.com/office/drawing/2014/main" id="{0A96E5DB-43BD-4CFD-A036-A848EBEFA3E4}"/>
              </a:ext>
            </a:extLst>
          </p:cNvPr>
          <p:cNvSpPr/>
          <p:nvPr/>
        </p:nvSpPr>
        <p:spPr>
          <a:xfrm>
            <a:off x="4900035" y="5165733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="" xmlns:a16="http://schemas.microsoft.com/office/drawing/2014/main" id="{FDA5EA91-B2C3-462C-8907-CB1FDB2F8E5F}"/>
              </a:ext>
            </a:extLst>
          </p:cNvPr>
          <p:cNvSpPr/>
          <p:nvPr/>
        </p:nvSpPr>
        <p:spPr>
          <a:xfrm>
            <a:off x="5974474" y="5200905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TextBox 90">
            <a:extLst>
              <a:ext uri="{FF2B5EF4-FFF2-40B4-BE49-F238E27FC236}">
                <a16:creationId xmlns="" xmlns:a16="http://schemas.microsoft.com/office/drawing/2014/main" id="{257A79D8-8E9F-40DE-A821-A1B651F6E234}"/>
              </a:ext>
            </a:extLst>
          </p:cNvPr>
          <p:cNvSpPr txBox="1"/>
          <p:nvPr/>
        </p:nvSpPr>
        <p:spPr>
          <a:xfrm>
            <a:off x="8638548" y="3483581"/>
            <a:ext cx="10801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100" dirty="0"/>
              <a:t>Yashvant</a:t>
            </a:r>
          </a:p>
          <a:p>
            <a:pPr algn="ctr"/>
            <a:r>
              <a:rPr lang="en-IN" sz="1100" dirty="0"/>
              <a:t>Mokal</a:t>
            </a:r>
          </a:p>
          <a:p>
            <a:pPr algn="ctr"/>
            <a:r>
              <a:rPr lang="en-IN" sz="1100" dirty="0"/>
              <a:t>Service Head</a:t>
            </a:r>
          </a:p>
        </p:txBody>
      </p:sp>
      <p:sp>
        <p:nvSpPr>
          <p:cNvPr id="47" name="TextBox 91">
            <a:extLst>
              <a:ext uri="{FF2B5EF4-FFF2-40B4-BE49-F238E27FC236}">
                <a16:creationId xmlns="" xmlns:a16="http://schemas.microsoft.com/office/drawing/2014/main" id="{F42EB78E-73BF-40E6-A956-8479103D160C}"/>
              </a:ext>
            </a:extLst>
          </p:cNvPr>
          <p:cNvSpPr txBox="1"/>
          <p:nvPr/>
        </p:nvSpPr>
        <p:spPr>
          <a:xfrm>
            <a:off x="8233738" y="4571833"/>
            <a:ext cx="8996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100" dirty="0"/>
              <a:t>Noor </a:t>
            </a:r>
          </a:p>
          <a:p>
            <a:pPr algn="ctr"/>
            <a:r>
              <a:rPr lang="en-IN" sz="1100" dirty="0"/>
              <a:t>Mohammed</a:t>
            </a:r>
          </a:p>
          <a:p>
            <a:pPr algn="ctr"/>
            <a:r>
              <a:rPr lang="en-IN" sz="1100" dirty="0"/>
              <a:t>Mumbai</a:t>
            </a:r>
          </a:p>
        </p:txBody>
      </p:sp>
      <p:sp>
        <p:nvSpPr>
          <p:cNvPr id="48" name="TextBox 92">
            <a:extLst>
              <a:ext uri="{FF2B5EF4-FFF2-40B4-BE49-F238E27FC236}">
                <a16:creationId xmlns="" xmlns:a16="http://schemas.microsoft.com/office/drawing/2014/main" id="{75BA6557-54F3-4628-9FB4-FDA46077700C}"/>
              </a:ext>
            </a:extLst>
          </p:cNvPr>
          <p:cNvSpPr txBox="1"/>
          <p:nvPr/>
        </p:nvSpPr>
        <p:spPr>
          <a:xfrm>
            <a:off x="9462393" y="4571833"/>
            <a:ext cx="66877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100" dirty="0"/>
              <a:t>Santosh</a:t>
            </a:r>
          </a:p>
          <a:p>
            <a:pPr algn="ctr"/>
            <a:r>
              <a:rPr lang="en-IN" sz="1100" dirty="0"/>
              <a:t>On Call</a:t>
            </a:r>
          </a:p>
          <a:p>
            <a:pPr algn="ctr"/>
            <a:r>
              <a:rPr lang="en-IN" sz="1100" dirty="0"/>
              <a:t>Services</a:t>
            </a:r>
          </a:p>
        </p:txBody>
      </p:sp>
      <p:sp>
        <p:nvSpPr>
          <p:cNvPr id="49" name="TextBox 93">
            <a:extLst>
              <a:ext uri="{FF2B5EF4-FFF2-40B4-BE49-F238E27FC236}">
                <a16:creationId xmlns="" xmlns:a16="http://schemas.microsoft.com/office/drawing/2014/main" id="{EF5E7D5E-3969-4B94-B927-208901BD574A}"/>
              </a:ext>
            </a:extLst>
          </p:cNvPr>
          <p:cNvSpPr txBox="1"/>
          <p:nvPr/>
        </p:nvSpPr>
        <p:spPr>
          <a:xfrm>
            <a:off x="5033058" y="5263100"/>
            <a:ext cx="6607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100" dirty="0"/>
              <a:t>Javed </a:t>
            </a:r>
          </a:p>
          <a:p>
            <a:pPr algn="ctr"/>
            <a:r>
              <a:rPr lang="en-IN" sz="1100" dirty="0"/>
              <a:t>Sumara</a:t>
            </a:r>
          </a:p>
          <a:p>
            <a:pPr algn="ctr"/>
            <a:r>
              <a:rPr lang="en-IN" sz="1100" dirty="0"/>
              <a:t>BMS</a:t>
            </a:r>
          </a:p>
          <a:p>
            <a:pPr algn="ctr"/>
            <a:r>
              <a:rPr lang="en-IN" sz="1100" dirty="0"/>
              <a:t>Projects</a:t>
            </a:r>
          </a:p>
        </p:txBody>
      </p:sp>
      <p:sp>
        <p:nvSpPr>
          <p:cNvPr id="50" name="TextBox 94">
            <a:extLst>
              <a:ext uri="{FF2B5EF4-FFF2-40B4-BE49-F238E27FC236}">
                <a16:creationId xmlns="" xmlns:a16="http://schemas.microsoft.com/office/drawing/2014/main" id="{4D37EF98-4754-462E-91A2-E9BE66C49A31}"/>
              </a:ext>
            </a:extLst>
          </p:cNvPr>
          <p:cNvSpPr txBox="1"/>
          <p:nvPr/>
        </p:nvSpPr>
        <p:spPr>
          <a:xfrm>
            <a:off x="6009682" y="5264426"/>
            <a:ext cx="922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100" dirty="0"/>
              <a:t>Sagar</a:t>
            </a:r>
          </a:p>
          <a:p>
            <a:pPr algn="ctr"/>
            <a:r>
              <a:rPr lang="en-IN" sz="1100" dirty="0"/>
              <a:t>Solanki</a:t>
            </a:r>
          </a:p>
          <a:p>
            <a:pPr algn="ctr"/>
            <a:r>
              <a:rPr lang="en-IN" sz="1100" dirty="0"/>
              <a:t>FAS/ACS/PA</a:t>
            </a:r>
          </a:p>
          <a:p>
            <a:pPr algn="ctr"/>
            <a:r>
              <a:rPr lang="en-IN" sz="1100" dirty="0"/>
              <a:t>Projects</a:t>
            </a:r>
          </a:p>
        </p:txBody>
      </p:sp>
      <p:sp>
        <p:nvSpPr>
          <p:cNvPr id="51" name="TextBox 95">
            <a:extLst>
              <a:ext uri="{FF2B5EF4-FFF2-40B4-BE49-F238E27FC236}">
                <a16:creationId xmlns="" xmlns:a16="http://schemas.microsoft.com/office/drawing/2014/main" id="{C788C885-A551-4A5A-92F8-285D9E21F6F3}"/>
              </a:ext>
            </a:extLst>
          </p:cNvPr>
          <p:cNvSpPr txBox="1"/>
          <p:nvPr/>
        </p:nvSpPr>
        <p:spPr>
          <a:xfrm>
            <a:off x="4099863" y="5753172"/>
            <a:ext cx="7713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100" dirty="0"/>
              <a:t>Romesh</a:t>
            </a:r>
          </a:p>
          <a:p>
            <a:pPr algn="ctr"/>
            <a:r>
              <a:rPr lang="en-IN" sz="1100" dirty="0"/>
              <a:t>Parekh</a:t>
            </a:r>
          </a:p>
          <a:p>
            <a:pPr algn="ctr"/>
            <a:r>
              <a:rPr lang="en-IN" sz="1100" dirty="0"/>
              <a:t>Collection</a:t>
            </a:r>
          </a:p>
          <a:p>
            <a:pPr algn="ctr"/>
            <a:r>
              <a:rPr lang="en-IN" sz="1100" dirty="0"/>
              <a:t>Followup</a:t>
            </a:r>
          </a:p>
        </p:txBody>
      </p:sp>
      <p:sp>
        <p:nvSpPr>
          <p:cNvPr id="52" name="Oval 51">
            <a:extLst>
              <a:ext uri="{FF2B5EF4-FFF2-40B4-BE49-F238E27FC236}">
                <a16:creationId xmlns="" xmlns:a16="http://schemas.microsoft.com/office/drawing/2014/main" id="{55ED74FE-53ED-4BED-A2EE-800094C9A690}"/>
              </a:ext>
            </a:extLst>
          </p:cNvPr>
          <p:cNvSpPr/>
          <p:nvPr/>
        </p:nvSpPr>
        <p:spPr>
          <a:xfrm>
            <a:off x="2783083" y="1441238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TextBox 97">
            <a:extLst>
              <a:ext uri="{FF2B5EF4-FFF2-40B4-BE49-F238E27FC236}">
                <a16:creationId xmlns="" xmlns:a16="http://schemas.microsoft.com/office/drawing/2014/main" id="{788854F0-3D9A-4871-882F-3DADC2C94A5D}"/>
              </a:ext>
            </a:extLst>
          </p:cNvPr>
          <p:cNvSpPr txBox="1"/>
          <p:nvPr/>
        </p:nvSpPr>
        <p:spPr>
          <a:xfrm>
            <a:off x="2696228" y="1557949"/>
            <a:ext cx="1131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200" dirty="0"/>
              <a:t>Praful</a:t>
            </a:r>
          </a:p>
          <a:p>
            <a:pPr algn="ctr"/>
            <a:r>
              <a:rPr lang="en-IN" sz="1200" dirty="0"/>
              <a:t>Design &amp; Estimation</a:t>
            </a:r>
          </a:p>
        </p:txBody>
      </p:sp>
      <p:cxnSp>
        <p:nvCxnSpPr>
          <p:cNvPr id="54" name="Elbow Connector 52">
            <a:extLst>
              <a:ext uri="{FF2B5EF4-FFF2-40B4-BE49-F238E27FC236}">
                <a16:creationId xmlns="" xmlns:a16="http://schemas.microsoft.com/office/drawing/2014/main" id="{C02B004C-43BD-49E9-A46C-F9060C5A97F6}"/>
              </a:ext>
            </a:extLst>
          </p:cNvPr>
          <p:cNvCxnSpPr>
            <a:stCxn id="20" idx="2"/>
          </p:cNvCxnSpPr>
          <p:nvPr/>
        </p:nvCxnSpPr>
        <p:spPr>
          <a:xfrm rot="10800000">
            <a:off x="3747258" y="2010160"/>
            <a:ext cx="2210784" cy="719454"/>
          </a:xfrm>
          <a:prstGeom prst="bentConnector3">
            <a:avLst>
              <a:gd name="adj1" fmla="val 8102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="" xmlns:a16="http://schemas.microsoft.com/office/drawing/2014/main" id="{A9BCB3ED-F95D-47B8-BE08-F7CC2F522715}"/>
              </a:ext>
            </a:extLst>
          </p:cNvPr>
          <p:cNvSpPr/>
          <p:nvPr/>
        </p:nvSpPr>
        <p:spPr>
          <a:xfrm>
            <a:off x="2425711" y="2384476"/>
            <a:ext cx="791240" cy="783304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TextBox 121">
            <a:extLst>
              <a:ext uri="{FF2B5EF4-FFF2-40B4-BE49-F238E27FC236}">
                <a16:creationId xmlns="" xmlns:a16="http://schemas.microsoft.com/office/drawing/2014/main" id="{702F59FD-C424-46F6-A955-94D0C8E4359B}"/>
              </a:ext>
            </a:extLst>
          </p:cNvPr>
          <p:cNvSpPr txBox="1"/>
          <p:nvPr/>
        </p:nvSpPr>
        <p:spPr>
          <a:xfrm>
            <a:off x="2426540" y="2504728"/>
            <a:ext cx="817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000" dirty="0"/>
              <a:t>Gajendra</a:t>
            </a:r>
          </a:p>
          <a:p>
            <a:pPr algn="ctr"/>
            <a:r>
              <a:rPr lang="en-IN" sz="1000" dirty="0"/>
              <a:t>Design</a:t>
            </a:r>
          </a:p>
        </p:txBody>
      </p:sp>
      <p:sp>
        <p:nvSpPr>
          <p:cNvPr id="57" name="Oval 56">
            <a:extLst>
              <a:ext uri="{FF2B5EF4-FFF2-40B4-BE49-F238E27FC236}">
                <a16:creationId xmlns="" xmlns:a16="http://schemas.microsoft.com/office/drawing/2014/main" id="{A243EA42-B9B2-4783-9A0F-ABD6EC9278BB}"/>
              </a:ext>
            </a:extLst>
          </p:cNvPr>
          <p:cNvSpPr/>
          <p:nvPr/>
        </p:nvSpPr>
        <p:spPr>
          <a:xfrm>
            <a:off x="3249312" y="2370847"/>
            <a:ext cx="791240" cy="783304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TextBox 123">
            <a:extLst>
              <a:ext uri="{FF2B5EF4-FFF2-40B4-BE49-F238E27FC236}">
                <a16:creationId xmlns="" xmlns:a16="http://schemas.microsoft.com/office/drawing/2014/main" id="{60D877D0-FF39-4586-90BC-E6DAA519D0D8}"/>
              </a:ext>
            </a:extLst>
          </p:cNvPr>
          <p:cNvSpPr txBox="1"/>
          <p:nvPr/>
        </p:nvSpPr>
        <p:spPr>
          <a:xfrm>
            <a:off x="3231954" y="2520475"/>
            <a:ext cx="13060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100" dirty="0"/>
              <a:t>Namrata</a:t>
            </a:r>
          </a:p>
          <a:p>
            <a:r>
              <a:rPr lang="en-IN" sz="1100" dirty="0"/>
              <a:t>Estimation</a:t>
            </a:r>
          </a:p>
        </p:txBody>
      </p:sp>
      <p:cxnSp>
        <p:nvCxnSpPr>
          <p:cNvPr id="59" name="Elbow Connector 79">
            <a:extLst>
              <a:ext uri="{FF2B5EF4-FFF2-40B4-BE49-F238E27FC236}">
                <a16:creationId xmlns="" xmlns:a16="http://schemas.microsoft.com/office/drawing/2014/main" id="{F16830EF-E78F-406D-9ECF-45FB1E872146}"/>
              </a:ext>
            </a:extLst>
          </p:cNvPr>
          <p:cNvCxnSpPr>
            <a:cxnSpLocks/>
          </p:cNvCxnSpPr>
          <p:nvPr/>
        </p:nvCxnSpPr>
        <p:spPr>
          <a:xfrm rot="5400000">
            <a:off x="2535086" y="2084467"/>
            <a:ext cx="461151" cy="138866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81">
            <a:extLst>
              <a:ext uri="{FF2B5EF4-FFF2-40B4-BE49-F238E27FC236}">
                <a16:creationId xmlns="" xmlns:a16="http://schemas.microsoft.com/office/drawing/2014/main" id="{6AE76966-91DC-4F75-AF1A-F4CF53A1AC0B}"/>
              </a:ext>
            </a:extLst>
          </p:cNvPr>
          <p:cNvCxnSpPr>
            <a:endCxn id="57" idx="7"/>
          </p:cNvCxnSpPr>
          <p:nvPr/>
        </p:nvCxnSpPr>
        <p:spPr>
          <a:xfrm rot="16200000" flipH="1">
            <a:off x="3628370" y="2189251"/>
            <a:ext cx="312870" cy="27974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="" xmlns:a16="http://schemas.microsoft.com/office/drawing/2014/main" id="{D82FB6A9-3BE1-456C-AA60-9089FC70A10C}"/>
              </a:ext>
            </a:extLst>
          </p:cNvPr>
          <p:cNvCxnSpPr>
            <a:cxnSpLocks/>
          </p:cNvCxnSpPr>
          <p:nvPr/>
        </p:nvCxnSpPr>
        <p:spPr>
          <a:xfrm flipH="1">
            <a:off x="3217255" y="2405413"/>
            <a:ext cx="1" cy="107816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>
            <a:extLst>
              <a:ext uri="{FF2B5EF4-FFF2-40B4-BE49-F238E27FC236}">
                <a16:creationId xmlns="" xmlns:a16="http://schemas.microsoft.com/office/drawing/2014/main" id="{F4E80664-5AD8-4C6F-8DAD-194D0519DD43}"/>
              </a:ext>
            </a:extLst>
          </p:cNvPr>
          <p:cNvSpPr/>
          <p:nvPr/>
        </p:nvSpPr>
        <p:spPr>
          <a:xfrm>
            <a:off x="9015719" y="1270472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TextBox 139">
            <a:extLst>
              <a:ext uri="{FF2B5EF4-FFF2-40B4-BE49-F238E27FC236}">
                <a16:creationId xmlns="" xmlns:a16="http://schemas.microsoft.com/office/drawing/2014/main" id="{B69D7A23-8B28-4BE7-AAA9-F728F79EFB91}"/>
              </a:ext>
            </a:extLst>
          </p:cNvPr>
          <p:cNvSpPr txBox="1"/>
          <p:nvPr/>
        </p:nvSpPr>
        <p:spPr>
          <a:xfrm>
            <a:off x="8928864" y="1341925"/>
            <a:ext cx="1131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200" dirty="0"/>
              <a:t>Vijay</a:t>
            </a:r>
          </a:p>
          <a:p>
            <a:pPr algn="ctr"/>
            <a:r>
              <a:rPr lang="en-IN" sz="1200" dirty="0"/>
              <a:t>Kumar</a:t>
            </a:r>
          </a:p>
          <a:p>
            <a:pPr algn="ctr"/>
            <a:r>
              <a:rPr lang="en-IN" sz="1200" dirty="0"/>
              <a:t>Accounts</a:t>
            </a:r>
          </a:p>
          <a:p>
            <a:pPr algn="ctr"/>
            <a:r>
              <a:rPr lang="en-IN" sz="1200" dirty="0"/>
              <a:t>Head</a:t>
            </a:r>
          </a:p>
        </p:txBody>
      </p:sp>
      <p:sp>
        <p:nvSpPr>
          <p:cNvPr id="64" name="Oval 63">
            <a:extLst>
              <a:ext uri="{FF2B5EF4-FFF2-40B4-BE49-F238E27FC236}">
                <a16:creationId xmlns="" xmlns:a16="http://schemas.microsoft.com/office/drawing/2014/main" id="{7C2022D9-DF88-47D7-96AA-A77F97E5D075}"/>
              </a:ext>
            </a:extLst>
          </p:cNvPr>
          <p:cNvSpPr/>
          <p:nvPr/>
        </p:nvSpPr>
        <p:spPr>
          <a:xfrm>
            <a:off x="8658347" y="2213710"/>
            <a:ext cx="791240" cy="783304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TextBox 141">
            <a:extLst>
              <a:ext uri="{FF2B5EF4-FFF2-40B4-BE49-F238E27FC236}">
                <a16:creationId xmlns="" xmlns:a16="http://schemas.microsoft.com/office/drawing/2014/main" id="{89E3FA35-2B77-4476-B2AF-AA54280C8CFC}"/>
              </a:ext>
            </a:extLst>
          </p:cNvPr>
          <p:cNvSpPr txBox="1"/>
          <p:nvPr/>
        </p:nvSpPr>
        <p:spPr>
          <a:xfrm>
            <a:off x="8632554" y="2278029"/>
            <a:ext cx="817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000" dirty="0"/>
              <a:t>Sandip</a:t>
            </a:r>
          </a:p>
          <a:p>
            <a:pPr algn="ctr"/>
            <a:r>
              <a:rPr lang="en-IN" sz="1000" dirty="0"/>
              <a:t>Bhosale</a:t>
            </a:r>
          </a:p>
          <a:p>
            <a:pPr algn="ctr"/>
            <a:r>
              <a:rPr lang="en-IN" sz="1000" dirty="0"/>
              <a:t>Client Billing</a:t>
            </a:r>
          </a:p>
        </p:txBody>
      </p:sp>
      <p:sp>
        <p:nvSpPr>
          <p:cNvPr id="66" name="Oval 65">
            <a:extLst>
              <a:ext uri="{FF2B5EF4-FFF2-40B4-BE49-F238E27FC236}">
                <a16:creationId xmlns="" xmlns:a16="http://schemas.microsoft.com/office/drawing/2014/main" id="{BB2D6AFC-211A-40A5-9840-C545E4E47E66}"/>
              </a:ext>
            </a:extLst>
          </p:cNvPr>
          <p:cNvSpPr/>
          <p:nvPr/>
        </p:nvSpPr>
        <p:spPr>
          <a:xfrm>
            <a:off x="9481948" y="2200081"/>
            <a:ext cx="791240" cy="783304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67" name="Elbow Connector 113">
            <a:extLst>
              <a:ext uri="{FF2B5EF4-FFF2-40B4-BE49-F238E27FC236}">
                <a16:creationId xmlns="" xmlns:a16="http://schemas.microsoft.com/office/drawing/2014/main" id="{5126A273-F28E-45C5-B1A8-6C77E82D75DF}"/>
              </a:ext>
            </a:extLst>
          </p:cNvPr>
          <p:cNvCxnSpPr>
            <a:endCxn id="63" idx="1"/>
          </p:cNvCxnSpPr>
          <p:nvPr/>
        </p:nvCxnSpPr>
        <p:spPr>
          <a:xfrm flipV="1">
            <a:off x="6953972" y="1757425"/>
            <a:ext cx="1974893" cy="902281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157">
            <a:extLst>
              <a:ext uri="{FF2B5EF4-FFF2-40B4-BE49-F238E27FC236}">
                <a16:creationId xmlns="" xmlns:a16="http://schemas.microsoft.com/office/drawing/2014/main" id="{5E1DCE36-8F0C-4A58-B62E-99908A82CEB9}"/>
              </a:ext>
            </a:extLst>
          </p:cNvPr>
          <p:cNvCxnSpPr>
            <a:cxnSpLocks/>
          </p:cNvCxnSpPr>
          <p:nvPr/>
        </p:nvCxnSpPr>
        <p:spPr>
          <a:xfrm rot="16200000" flipH="1">
            <a:off x="9843855" y="1965393"/>
            <a:ext cx="312870" cy="27974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158">
            <a:extLst>
              <a:ext uri="{FF2B5EF4-FFF2-40B4-BE49-F238E27FC236}">
                <a16:creationId xmlns="" xmlns:a16="http://schemas.microsoft.com/office/drawing/2014/main" id="{81536426-3527-4BB8-A730-6A8FAB27FA69}"/>
              </a:ext>
            </a:extLst>
          </p:cNvPr>
          <p:cNvCxnSpPr>
            <a:cxnSpLocks/>
          </p:cNvCxnSpPr>
          <p:nvPr/>
        </p:nvCxnSpPr>
        <p:spPr>
          <a:xfrm rot="5400000">
            <a:off x="8785144" y="1940726"/>
            <a:ext cx="461151" cy="138866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116">
            <a:extLst>
              <a:ext uri="{FF2B5EF4-FFF2-40B4-BE49-F238E27FC236}">
                <a16:creationId xmlns="" xmlns:a16="http://schemas.microsoft.com/office/drawing/2014/main" id="{BA5A7ABF-C2B6-4B89-991B-CB26888F408C}"/>
              </a:ext>
            </a:extLst>
          </p:cNvPr>
          <p:cNvCxnSpPr>
            <a:cxnSpLocks/>
          </p:cNvCxnSpPr>
          <p:nvPr/>
        </p:nvCxnSpPr>
        <p:spPr>
          <a:xfrm>
            <a:off x="6829137" y="1125901"/>
            <a:ext cx="2310628" cy="315337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126">
            <a:extLst>
              <a:ext uri="{FF2B5EF4-FFF2-40B4-BE49-F238E27FC236}">
                <a16:creationId xmlns="" xmlns:a16="http://schemas.microsoft.com/office/drawing/2014/main" id="{227D2050-FBE4-485E-8B87-4E2E29D0A495}"/>
              </a:ext>
            </a:extLst>
          </p:cNvPr>
          <p:cNvCxnSpPr>
            <a:stCxn id="26" idx="2"/>
          </p:cNvCxnSpPr>
          <p:nvPr/>
        </p:nvCxnSpPr>
        <p:spPr>
          <a:xfrm rot="10800000" flipH="1" flipV="1">
            <a:off x="6080231" y="1285040"/>
            <a:ext cx="104052" cy="992987"/>
          </a:xfrm>
          <a:prstGeom prst="bentConnector4">
            <a:avLst>
              <a:gd name="adj1" fmla="val -369092"/>
              <a:gd name="adj2" fmla="val 41174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131">
            <a:extLst>
              <a:ext uri="{FF2B5EF4-FFF2-40B4-BE49-F238E27FC236}">
                <a16:creationId xmlns="" xmlns:a16="http://schemas.microsoft.com/office/drawing/2014/main" id="{1461A645-1582-4612-A7AD-7C381F1DDC6B}"/>
              </a:ext>
            </a:extLst>
          </p:cNvPr>
          <p:cNvCxnSpPr>
            <a:stCxn id="21" idx="3"/>
            <a:endCxn id="20" idx="7"/>
          </p:cNvCxnSpPr>
          <p:nvPr/>
        </p:nvCxnSpPr>
        <p:spPr>
          <a:xfrm rot="5400000">
            <a:off x="7202552" y="1907377"/>
            <a:ext cx="59815" cy="902883"/>
          </a:xfrm>
          <a:prstGeom prst="bentConnector5">
            <a:avLst>
              <a:gd name="adj1" fmla="val 382178"/>
              <a:gd name="adj2" fmla="val 50000"/>
              <a:gd name="adj3" fmla="val -282178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172">
            <a:extLst>
              <a:ext uri="{FF2B5EF4-FFF2-40B4-BE49-F238E27FC236}">
                <a16:creationId xmlns="" xmlns:a16="http://schemas.microsoft.com/office/drawing/2014/main" id="{9272EA41-B576-4999-A90A-581950BE5DEF}"/>
              </a:ext>
            </a:extLst>
          </p:cNvPr>
          <p:cNvCxnSpPr>
            <a:cxnSpLocks/>
          </p:cNvCxnSpPr>
          <p:nvPr/>
        </p:nvCxnSpPr>
        <p:spPr>
          <a:xfrm rot="10800000">
            <a:off x="5179036" y="2292658"/>
            <a:ext cx="801126" cy="310727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="" xmlns:a16="http://schemas.microsoft.com/office/drawing/2014/main" id="{6DD25CC7-2B5F-40B1-ACDF-0800894BBE2A}"/>
              </a:ext>
            </a:extLst>
          </p:cNvPr>
          <p:cNvSpPr/>
          <p:nvPr/>
        </p:nvSpPr>
        <p:spPr>
          <a:xfrm>
            <a:off x="8702823" y="5429258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TextBox 176">
            <a:extLst>
              <a:ext uri="{FF2B5EF4-FFF2-40B4-BE49-F238E27FC236}">
                <a16:creationId xmlns="" xmlns:a16="http://schemas.microsoft.com/office/drawing/2014/main" id="{BC8F6B2E-485E-4B8E-A721-AEAC39489124}"/>
              </a:ext>
            </a:extLst>
          </p:cNvPr>
          <p:cNvSpPr txBox="1"/>
          <p:nvPr/>
        </p:nvSpPr>
        <p:spPr>
          <a:xfrm>
            <a:off x="8807647" y="5553876"/>
            <a:ext cx="82266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100" dirty="0"/>
              <a:t>Shahnavaz</a:t>
            </a:r>
          </a:p>
          <a:p>
            <a:pPr algn="ctr"/>
            <a:r>
              <a:rPr lang="en-IN" sz="1100" dirty="0"/>
              <a:t>On Call </a:t>
            </a:r>
          </a:p>
          <a:p>
            <a:pPr algn="ctr"/>
            <a:r>
              <a:rPr lang="en-IN" sz="1100" dirty="0"/>
              <a:t>Services</a:t>
            </a:r>
          </a:p>
        </p:txBody>
      </p:sp>
      <p:cxnSp>
        <p:nvCxnSpPr>
          <p:cNvPr id="76" name="Elbow Connector 135">
            <a:extLst>
              <a:ext uri="{FF2B5EF4-FFF2-40B4-BE49-F238E27FC236}">
                <a16:creationId xmlns="" xmlns:a16="http://schemas.microsoft.com/office/drawing/2014/main" id="{4C785F20-2669-4ACD-BA8A-4F46D306F583}"/>
              </a:ext>
            </a:extLst>
          </p:cNvPr>
          <p:cNvCxnSpPr>
            <a:stCxn id="17" idx="4"/>
            <a:endCxn id="74" idx="0"/>
          </p:cNvCxnSpPr>
          <p:nvPr/>
        </p:nvCxnSpPr>
        <p:spPr>
          <a:xfrm rot="16200000" flipH="1">
            <a:off x="8620478" y="4864825"/>
            <a:ext cx="1122562" cy="6303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149">
            <a:extLst>
              <a:ext uri="{FF2B5EF4-FFF2-40B4-BE49-F238E27FC236}">
                <a16:creationId xmlns="" xmlns:a16="http://schemas.microsoft.com/office/drawing/2014/main" id="{565B8E3E-B0C2-4A26-86F9-ED9E8381135E}"/>
              </a:ext>
            </a:extLst>
          </p:cNvPr>
          <p:cNvCxnSpPr>
            <a:stCxn id="22" idx="0"/>
          </p:cNvCxnSpPr>
          <p:nvPr/>
        </p:nvCxnSpPr>
        <p:spPr>
          <a:xfrm rot="5400000" flipH="1" flipV="1">
            <a:off x="5278103" y="573844"/>
            <a:ext cx="487370" cy="1324989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151">
            <a:extLst>
              <a:ext uri="{FF2B5EF4-FFF2-40B4-BE49-F238E27FC236}">
                <a16:creationId xmlns="" xmlns:a16="http://schemas.microsoft.com/office/drawing/2014/main" id="{33E4B07D-6454-4890-99FF-FB650926081B}"/>
              </a:ext>
            </a:extLst>
          </p:cNvPr>
          <p:cNvCxnSpPr>
            <a:endCxn id="21" idx="1"/>
          </p:cNvCxnSpPr>
          <p:nvPr/>
        </p:nvCxnSpPr>
        <p:spPr>
          <a:xfrm>
            <a:off x="6829137" y="1285041"/>
            <a:ext cx="854763" cy="36209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="" xmlns:a16="http://schemas.microsoft.com/office/drawing/2014/main" id="{E13B9585-7FCD-4655-BC92-A0659EF6623C}"/>
              </a:ext>
            </a:extLst>
          </p:cNvPr>
          <p:cNvSpPr/>
          <p:nvPr/>
        </p:nvSpPr>
        <p:spPr>
          <a:xfrm>
            <a:off x="7629167" y="3300259"/>
            <a:ext cx="791240" cy="783304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TextBox 190">
            <a:extLst>
              <a:ext uri="{FF2B5EF4-FFF2-40B4-BE49-F238E27FC236}">
                <a16:creationId xmlns="" xmlns:a16="http://schemas.microsoft.com/office/drawing/2014/main" id="{3FA55A7C-8BBC-472B-8970-238EE4830605}"/>
              </a:ext>
            </a:extLst>
          </p:cNvPr>
          <p:cNvSpPr txBox="1"/>
          <p:nvPr/>
        </p:nvSpPr>
        <p:spPr>
          <a:xfrm>
            <a:off x="7611659" y="3288463"/>
            <a:ext cx="8768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900" dirty="0"/>
              <a:t>Ravi</a:t>
            </a:r>
          </a:p>
          <a:p>
            <a:pPr algn="ctr"/>
            <a:r>
              <a:rPr lang="en-IN" sz="900" dirty="0"/>
              <a:t>Kharava</a:t>
            </a:r>
          </a:p>
          <a:p>
            <a:pPr algn="ctr"/>
            <a:r>
              <a:rPr lang="en-IN" sz="900" dirty="0"/>
              <a:t>Design</a:t>
            </a:r>
          </a:p>
          <a:p>
            <a:pPr algn="ctr"/>
            <a:r>
              <a:rPr lang="en-IN" sz="900" dirty="0"/>
              <a:t>Handover</a:t>
            </a:r>
          </a:p>
          <a:p>
            <a:pPr algn="ctr"/>
            <a:r>
              <a:rPr lang="en-IN" sz="900" dirty="0"/>
              <a:t>Docs</a:t>
            </a:r>
          </a:p>
        </p:txBody>
      </p:sp>
      <p:cxnSp>
        <p:nvCxnSpPr>
          <p:cNvPr id="81" name="Elbow Connector 155">
            <a:extLst>
              <a:ext uri="{FF2B5EF4-FFF2-40B4-BE49-F238E27FC236}">
                <a16:creationId xmlns="" xmlns:a16="http://schemas.microsoft.com/office/drawing/2014/main" id="{4B1585F0-A723-4950-A3ED-578A25925985}"/>
              </a:ext>
            </a:extLst>
          </p:cNvPr>
          <p:cNvCxnSpPr>
            <a:endCxn id="79" idx="2"/>
          </p:cNvCxnSpPr>
          <p:nvPr/>
        </p:nvCxnSpPr>
        <p:spPr>
          <a:xfrm>
            <a:off x="6829137" y="3420511"/>
            <a:ext cx="800030" cy="271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="" xmlns:a16="http://schemas.microsoft.com/office/drawing/2014/main" id="{077B7F82-5DCA-4DB6-8C78-7898963DAC19}"/>
              </a:ext>
            </a:extLst>
          </p:cNvPr>
          <p:cNvCxnSpPr>
            <a:stCxn id="79" idx="6"/>
          </p:cNvCxnSpPr>
          <p:nvPr/>
        </p:nvCxnSpPr>
        <p:spPr>
          <a:xfrm>
            <a:off x="8420407" y="3691911"/>
            <a:ext cx="263134" cy="55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Oval 82">
            <a:extLst>
              <a:ext uri="{FF2B5EF4-FFF2-40B4-BE49-F238E27FC236}">
                <a16:creationId xmlns="" xmlns:a16="http://schemas.microsoft.com/office/drawing/2014/main" id="{8E1DAE79-1C39-4A39-8F11-62DB649CE50A}"/>
              </a:ext>
            </a:extLst>
          </p:cNvPr>
          <p:cNvSpPr/>
          <p:nvPr/>
        </p:nvSpPr>
        <p:spPr>
          <a:xfrm>
            <a:off x="6986009" y="5195072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TextBox 201">
            <a:extLst>
              <a:ext uri="{FF2B5EF4-FFF2-40B4-BE49-F238E27FC236}">
                <a16:creationId xmlns="" xmlns:a16="http://schemas.microsoft.com/office/drawing/2014/main" id="{D07DF1F3-1B87-4C52-996E-A10F6D8A43C4}"/>
              </a:ext>
            </a:extLst>
          </p:cNvPr>
          <p:cNvSpPr txBox="1"/>
          <p:nvPr/>
        </p:nvSpPr>
        <p:spPr>
          <a:xfrm>
            <a:off x="7079758" y="5292439"/>
            <a:ext cx="7393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100" dirty="0"/>
              <a:t>Rahul </a:t>
            </a:r>
          </a:p>
          <a:p>
            <a:pPr algn="ctr"/>
            <a:r>
              <a:rPr lang="en-IN" sz="1100" dirty="0"/>
              <a:t>Gamit</a:t>
            </a:r>
          </a:p>
          <a:p>
            <a:pPr algn="ctr"/>
            <a:r>
              <a:rPr lang="en-IN" sz="1100" dirty="0"/>
              <a:t>FAS/BMS</a:t>
            </a:r>
          </a:p>
          <a:p>
            <a:pPr algn="ctr"/>
            <a:r>
              <a:rPr lang="en-IN" sz="1100" dirty="0"/>
              <a:t>Projects</a:t>
            </a:r>
          </a:p>
        </p:txBody>
      </p:sp>
      <p:cxnSp>
        <p:nvCxnSpPr>
          <p:cNvPr id="85" name="Elbow Connector 164">
            <a:extLst>
              <a:ext uri="{FF2B5EF4-FFF2-40B4-BE49-F238E27FC236}">
                <a16:creationId xmlns="" xmlns:a16="http://schemas.microsoft.com/office/drawing/2014/main" id="{1C17E77C-5F2F-4DD4-A802-5FE8D849E948}"/>
              </a:ext>
            </a:extLst>
          </p:cNvPr>
          <p:cNvCxnSpPr>
            <a:cxnSpLocks/>
          </p:cNvCxnSpPr>
          <p:nvPr/>
        </p:nvCxnSpPr>
        <p:spPr>
          <a:xfrm rot="10800000" flipV="1">
            <a:off x="7941418" y="4048502"/>
            <a:ext cx="806918" cy="398712"/>
          </a:xfrm>
          <a:prstGeom prst="bentConnector3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169">
            <a:extLst>
              <a:ext uri="{FF2B5EF4-FFF2-40B4-BE49-F238E27FC236}">
                <a16:creationId xmlns="" xmlns:a16="http://schemas.microsoft.com/office/drawing/2014/main" id="{1B64C9AA-10F5-4148-BB60-35FA3755A834}"/>
              </a:ext>
            </a:extLst>
          </p:cNvPr>
          <p:cNvCxnSpPr>
            <a:cxnSpLocks/>
          </p:cNvCxnSpPr>
          <p:nvPr/>
        </p:nvCxnSpPr>
        <p:spPr>
          <a:xfrm rot="16200000" flipH="1">
            <a:off x="5280034" y="4489051"/>
            <a:ext cx="1506687" cy="197757"/>
          </a:xfrm>
          <a:prstGeom prst="bentConnector3">
            <a:avLst>
              <a:gd name="adj1" fmla="val 8277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177">
            <a:extLst>
              <a:ext uri="{FF2B5EF4-FFF2-40B4-BE49-F238E27FC236}">
                <a16:creationId xmlns="" xmlns:a16="http://schemas.microsoft.com/office/drawing/2014/main" id="{9624C57B-7283-401A-A99C-1D3D7E1B5385}"/>
              </a:ext>
            </a:extLst>
          </p:cNvPr>
          <p:cNvCxnSpPr>
            <a:endCxn id="83" idx="1"/>
          </p:cNvCxnSpPr>
          <p:nvPr/>
        </p:nvCxnSpPr>
        <p:spPr>
          <a:xfrm rot="16200000" flipH="1">
            <a:off x="6209438" y="4418500"/>
            <a:ext cx="1662309" cy="173234"/>
          </a:xfrm>
          <a:prstGeom prst="bentConnector3">
            <a:avLst>
              <a:gd name="adj1" fmla="val 84105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urved Connector 193">
            <a:extLst>
              <a:ext uri="{FF2B5EF4-FFF2-40B4-BE49-F238E27FC236}">
                <a16:creationId xmlns="" xmlns:a16="http://schemas.microsoft.com/office/drawing/2014/main" id="{A828F4A3-C096-4CFD-9B23-603505B90F4E}"/>
              </a:ext>
            </a:extLst>
          </p:cNvPr>
          <p:cNvCxnSpPr>
            <a:cxnSpLocks/>
          </p:cNvCxnSpPr>
          <p:nvPr/>
        </p:nvCxnSpPr>
        <p:spPr>
          <a:xfrm rot="5400000">
            <a:off x="4309223" y="4108792"/>
            <a:ext cx="2079212" cy="1245450"/>
          </a:xfrm>
          <a:prstGeom prst="curvedConnector3">
            <a:avLst>
              <a:gd name="adj1" fmla="val -4973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="" xmlns:a16="http://schemas.microsoft.com/office/drawing/2014/main" id="{27894B54-5115-4E8E-8D0A-C5672E8AEF19}"/>
              </a:ext>
            </a:extLst>
          </p:cNvPr>
          <p:cNvSpPr/>
          <p:nvPr/>
        </p:nvSpPr>
        <p:spPr>
          <a:xfrm>
            <a:off x="7790180" y="5725198"/>
            <a:ext cx="964175" cy="96417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0" name="TextBox 234">
            <a:extLst>
              <a:ext uri="{FF2B5EF4-FFF2-40B4-BE49-F238E27FC236}">
                <a16:creationId xmlns="" xmlns:a16="http://schemas.microsoft.com/office/drawing/2014/main" id="{3FD597F9-3FB2-4284-819E-D4AC2552FEC4}"/>
              </a:ext>
            </a:extLst>
          </p:cNvPr>
          <p:cNvSpPr txBox="1"/>
          <p:nvPr/>
        </p:nvSpPr>
        <p:spPr>
          <a:xfrm>
            <a:off x="7926579" y="5811492"/>
            <a:ext cx="7473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100" dirty="0"/>
              <a:t>Dhanajay</a:t>
            </a:r>
          </a:p>
          <a:p>
            <a:pPr algn="ctr"/>
            <a:r>
              <a:rPr lang="en-IN" sz="1100" dirty="0"/>
              <a:t>Singh</a:t>
            </a:r>
          </a:p>
          <a:p>
            <a:pPr algn="ctr"/>
            <a:r>
              <a:rPr lang="en-IN" sz="1100" dirty="0"/>
              <a:t>Site Engg</a:t>
            </a:r>
          </a:p>
        </p:txBody>
      </p:sp>
      <p:pic>
        <p:nvPicPr>
          <p:cNvPr id="91" name="Graphic 90" descr="Group of people">
            <a:extLst>
              <a:ext uri="{FF2B5EF4-FFF2-40B4-BE49-F238E27FC236}">
                <a16:creationId xmlns="" xmlns:a16="http://schemas.microsoft.com/office/drawing/2014/main" id="{82CA6284-135A-4F58-9B60-B871EC8ED5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47258" y="61846"/>
            <a:ext cx="914400" cy="58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60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E03AF1AF-8774-4BAC-BB77-A50E59A4B1B9}"/>
              </a:ext>
            </a:extLst>
          </p:cNvPr>
          <p:cNvSpPr txBox="1">
            <a:spLocks/>
          </p:cNvSpPr>
          <p:nvPr/>
        </p:nvSpPr>
        <p:spPr>
          <a:xfrm>
            <a:off x="-91004" y="-86752"/>
            <a:ext cx="4167276" cy="10292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/>
                </a:solidFill>
              </a:rPr>
              <a:t>VTPL Certification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82E9273-2EFF-4251-8019-7B65C7A20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69" y="3887828"/>
            <a:ext cx="1914039" cy="228033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0324897-8F2C-42B7-95C3-B9AD524387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1433" y="3826254"/>
            <a:ext cx="2055337" cy="233221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1C1626D-D78B-499F-AB48-10FEF6D0A1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0141" y="734428"/>
            <a:ext cx="1669393" cy="218635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839BAB4-D8BE-432A-8E72-405DDF9328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5509" y="1915087"/>
            <a:ext cx="1876507" cy="2387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D0ED17D2-1653-4E9B-854E-73AFAC1B25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5629" y="1539756"/>
            <a:ext cx="1508757" cy="176324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1DE570D-BBD8-4D3D-BABA-61F224E2F6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0735" y="4134777"/>
            <a:ext cx="1914039" cy="23488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48E6592-521D-4804-AC6A-B38F043C60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7499" y="1201090"/>
            <a:ext cx="2035194" cy="238760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Graphic 13" descr="Classroom">
            <a:extLst>
              <a:ext uri="{FF2B5EF4-FFF2-40B4-BE49-F238E27FC236}">
                <a16:creationId xmlns="" xmlns:a16="http://schemas.microsoft.com/office/drawing/2014/main" id="{C5F2FF6F-AE97-47EE-9BE0-1861E705E1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73099" y="8427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42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aphic 5" descr="Trophy">
            <a:extLst>
              <a:ext uri="{FF2B5EF4-FFF2-40B4-BE49-F238E27FC236}">
                <a16:creationId xmlns="" xmlns:a16="http://schemas.microsoft.com/office/drawing/2014/main" id="{DAB3AA0F-D047-4BDD-9B72-2C3EB40A22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05710" y="21149"/>
            <a:ext cx="831574" cy="83157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872EBAE7-C62C-49F3-A977-897E2AEA1D84}"/>
              </a:ext>
            </a:extLst>
          </p:cNvPr>
          <p:cNvSpPr txBox="1">
            <a:spLocks/>
          </p:cNvSpPr>
          <p:nvPr/>
        </p:nvSpPr>
        <p:spPr>
          <a:xfrm>
            <a:off x="-274321" y="2193"/>
            <a:ext cx="4593187" cy="83157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solidFill>
                  <a:schemeClr val="accent1"/>
                </a:solidFill>
              </a:rPr>
              <a:t>Honors &amp; Awards</a:t>
            </a:r>
          </a:p>
        </p:txBody>
      </p:sp>
      <p:pic>
        <p:nvPicPr>
          <p:cNvPr id="8" name="Content Placeholder 8">
            <a:extLst>
              <a:ext uri="{FF2B5EF4-FFF2-40B4-BE49-F238E27FC236}">
                <a16:creationId xmlns="" xmlns:a16="http://schemas.microsoft.com/office/drawing/2014/main" id="{33655C43-FBBC-4B88-8E09-E1E19F6AC2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9861" y="3573697"/>
            <a:ext cx="2775972" cy="191233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2A3D3FC-A9C4-4B38-BD0D-8D507C9DE7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6184" y="2848769"/>
            <a:ext cx="2697238" cy="191233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F61DF5C-6D75-48F2-A3FE-A2A6E483F2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8833" y="1186097"/>
            <a:ext cx="2667000" cy="18573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50FEE38-CFCF-45FE-B8AC-6E06346A7F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7177" y="453306"/>
            <a:ext cx="1345510" cy="18573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7338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945525D5-8BF5-4C71-A026-892233EC5E02}"/>
              </a:ext>
            </a:extLst>
          </p:cNvPr>
          <p:cNvSpPr txBox="1">
            <a:spLocks/>
          </p:cNvSpPr>
          <p:nvPr/>
        </p:nvSpPr>
        <p:spPr>
          <a:xfrm>
            <a:off x="-408314" y="-161790"/>
            <a:ext cx="5738759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/>
                </a:solidFill>
              </a:rPr>
              <a:t>VTPL Vision &amp; Mission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836E1CB1-BD2A-4170-988D-1B1087684615}"/>
              </a:ext>
            </a:extLst>
          </p:cNvPr>
          <p:cNvSpPr txBox="1">
            <a:spLocks/>
          </p:cNvSpPr>
          <p:nvPr/>
        </p:nvSpPr>
        <p:spPr>
          <a:xfrm>
            <a:off x="836663" y="979520"/>
            <a:ext cx="11497643" cy="4029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  <a:p>
            <a:r>
              <a:rPr lang="en-US" sz="4000" dirty="0"/>
              <a:t>	</a:t>
            </a:r>
            <a:r>
              <a:rPr lang="en-US" sz="2800" dirty="0">
                <a:solidFill>
                  <a:srgbClr val="002060"/>
                </a:solidFill>
              </a:rPr>
              <a:t>Vision </a:t>
            </a:r>
            <a:r>
              <a:rPr lang="en-US" sz="2800" dirty="0"/>
              <a:t>		 </a:t>
            </a:r>
          </a:p>
          <a:p>
            <a:r>
              <a:rPr lang="en-US" dirty="0">
                <a:solidFill>
                  <a:srgbClr val="002060"/>
                </a:solidFill>
              </a:rPr>
              <a:t>“To be </a:t>
            </a:r>
            <a:r>
              <a:rPr lang="en-US" dirty="0" smtClean="0">
                <a:solidFill>
                  <a:srgbClr val="002060"/>
                </a:solidFill>
              </a:rPr>
              <a:t>the </a:t>
            </a:r>
            <a:r>
              <a:rPr lang="en-US" dirty="0">
                <a:solidFill>
                  <a:srgbClr val="002060"/>
                </a:solidFill>
              </a:rPr>
              <a:t>most preferred System Integrator in </a:t>
            </a:r>
            <a:r>
              <a:rPr lang="en-US" dirty="0" smtClean="0">
                <a:solidFill>
                  <a:srgbClr val="002060"/>
                </a:solidFill>
              </a:rPr>
              <a:t>India”</a:t>
            </a:r>
            <a:endParaRPr lang="en-US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  <a:p>
            <a:pPr algn="l"/>
            <a:r>
              <a:rPr lang="en-US" dirty="0">
                <a:solidFill>
                  <a:srgbClr val="002060"/>
                </a:solidFill>
              </a:rPr>
              <a:t>			Mission      </a:t>
            </a:r>
          </a:p>
          <a:p>
            <a:pPr algn="l"/>
            <a:r>
              <a:rPr lang="en-US" dirty="0">
                <a:solidFill>
                  <a:srgbClr val="002060"/>
                </a:solidFill>
              </a:rPr>
              <a:t>“ To drive </a:t>
            </a:r>
            <a:r>
              <a:rPr lang="en-US" dirty="0" smtClean="0">
                <a:solidFill>
                  <a:srgbClr val="002060"/>
                </a:solidFill>
              </a:rPr>
              <a:t>System Integration business </a:t>
            </a:r>
            <a:r>
              <a:rPr lang="en-US" dirty="0">
                <a:solidFill>
                  <a:srgbClr val="002060"/>
                </a:solidFill>
              </a:rPr>
              <a:t>with complete transparency and build </a:t>
            </a:r>
          </a:p>
          <a:p>
            <a:pPr algn="l"/>
            <a:r>
              <a:rPr lang="en-US" dirty="0">
                <a:solidFill>
                  <a:srgbClr val="002060"/>
                </a:solidFill>
              </a:rPr>
              <a:t>  customer trust by delivering best services with 100% satisfaction</a:t>
            </a:r>
            <a:r>
              <a:rPr lang="en-US" sz="2800" dirty="0">
                <a:solidFill>
                  <a:srgbClr val="002060"/>
                </a:solidFill>
              </a:rPr>
              <a:t>”</a:t>
            </a:r>
          </a:p>
        </p:txBody>
      </p:sp>
      <p:pic>
        <p:nvPicPr>
          <p:cNvPr id="8" name="Graphic 7" descr="Bullseye">
            <a:extLst>
              <a:ext uri="{FF2B5EF4-FFF2-40B4-BE49-F238E27FC236}">
                <a16:creationId xmlns="" xmlns:a16="http://schemas.microsoft.com/office/drawing/2014/main" id="{D8D92D9B-4D1A-4050-BF17-6579E71F7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3245" y="6512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84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2693" y="-87998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26AB99A5-78C2-4BE7-8C0B-87D9568F220E}"/>
              </a:ext>
            </a:extLst>
          </p:cNvPr>
          <p:cNvSpPr txBox="1">
            <a:spLocks/>
          </p:cNvSpPr>
          <p:nvPr/>
        </p:nvSpPr>
        <p:spPr>
          <a:xfrm>
            <a:off x="79881" y="-145634"/>
            <a:ext cx="4311844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b="1" dirty="0">
                <a:solidFill>
                  <a:schemeClr val="accent1"/>
                </a:solidFill>
              </a:rPr>
              <a:t>About Vijay Group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E0D80A88-1521-490B-AD45-9AD0671B28C4}"/>
              </a:ext>
            </a:extLst>
          </p:cNvPr>
          <p:cNvSpPr txBox="1">
            <a:spLocks/>
          </p:cNvSpPr>
          <p:nvPr/>
        </p:nvSpPr>
        <p:spPr>
          <a:xfrm>
            <a:off x="1618211" y="1570905"/>
            <a:ext cx="10573789" cy="154714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Vijay Group established in 1958 and become </a:t>
            </a:r>
            <a:r>
              <a:rPr lang="en-US" dirty="0" smtClean="0"/>
              <a:t>one of the largest companies in India in Fire Industry.</a:t>
            </a:r>
          </a:p>
          <a:p>
            <a:r>
              <a:rPr lang="en-US" dirty="0" smtClean="0"/>
              <a:t>We have been Pioneers in providing and manufacturing innovative products in the Fire Industry.</a:t>
            </a:r>
          </a:p>
          <a:p>
            <a:r>
              <a:rPr lang="en-US" dirty="0" smtClean="0"/>
              <a:t>We </a:t>
            </a:r>
            <a:r>
              <a:rPr lang="en-US" dirty="0"/>
              <a:t>are well </a:t>
            </a:r>
            <a:r>
              <a:rPr lang="en-US" dirty="0" smtClean="0"/>
              <a:t>known </a:t>
            </a:r>
            <a:r>
              <a:rPr lang="en-US" dirty="0"/>
              <a:t>for quality, honesty, customer satisfaction for more than 62 </a:t>
            </a:r>
            <a:r>
              <a:rPr lang="en-US" dirty="0" smtClean="0"/>
              <a:t>years.</a:t>
            </a:r>
          </a:p>
          <a:p>
            <a:r>
              <a:rPr lang="en-US" dirty="0" smtClean="0"/>
              <a:t>We have 6 world class manufacturing facilities in India and project &amp; Services team in all major parts of the country.</a:t>
            </a:r>
          </a:p>
          <a:p>
            <a:r>
              <a:rPr lang="en-US" dirty="0" smtClean="0"/>
              <a:t>We also have a large company in Qatar doing various prestigious projects including new Doha International and even few FIFA Stadiums.</a:t>
            </a:r>
          </a:p>
          <a:p>
            <a:r>
              <a:rPr lang="en-US" dirty="0" smtClean="0"/>
              <a:t>We </a:t>
            </a:r>
            <a:r>
              <a:rPr lang="en-US" dirty="0"/>
              <a:t>were the first listed company in India for </a:t>
            </a:r>
            <a:r>
              <a:rPr lang="en-US" dirty="0" smtClean="0"/>
              <a:t>Fire Domain Industry in BSE</a:t>
            </a:r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9A60A92F-0ED5-48A5-9EE5-2EEE54D5E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6036">
            <a:off x="1187524" y="3261066"/>
            <a:ext cx="7380769" cy="278904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9" name="Graphic 8" descr="Stopwatch">
            <a:extLst>
              <a:ext uri="{FF2B5EF4-FFF2-40B4-BE49-F238E27FC236}">
                <a16:creationId xmlns="" xmlns:a16="http://schemas.microsoft.com/office/drawing/2014/main" id="{A257145B-7E54-4A6D-9836-95CAEF4842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t="18992"/>
          <a:stretch/>
        </p:blipFill>
        <p:spPr>
          <a:xfrm>
            <a:off x="4330610" y="254938"/>
            <a:ext cx="914400" cy="74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2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8" descr="Eye">
            <a:extLst>
              <a:ext uri="{FF2B5EF4-FFF2-40B4-BE49-F238E27FC236}">
                <a16:creationId xmlns="" xmlns:a16="http://schemas.microsoft.com/office/drawing/2014/main" id="{A52CAE14-B003-4B29-8E90-E0256B6FFD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57431" y="74455"/>
            <a:ext cx="914400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="" xmlns:a16="http://schemas.microsoft.com/office/drawing/2014/main" id="{35EB371E-667E-4F07-A1AE-6B3C39E97873}"/>
              </a:ext>
            </a:extLst>
          </p:cNvPr>
          <p:cNvSpPr txBox="1">
            <a:spLocks/>
          </p:cNvSpPr>
          <p:nvPr/>
        </p:nvSpPr>
        <p:spPr>
          <a:xfrm>
            <a:off x="134161" y="65612"/>
            <a:ext cx="3823270" cy="104923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Brief about VTPL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E18823CB-E415-4220-9F82-86D610DAE702}"/>
              </a:ext>
            </a:extLst>
          </p:cNvPr>
          <p:cNvSpPr txBox="1">
            <a:spLocks/>
          </p:cNvSpPr>
          <p:nvPr/>
        </p:nvSpPr>
        <p:spPr>
          <a:xfrm>
            <a:off x="712364" y="897774"/>
            <a:ext cx="10767271" cy="5384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8" algn="just"/>
            <a:r>
              <a:rPr lang="en-US" sz="2400" dirty="0"/>
              <a:t>VTPL is part of  62 year old Vijay Group of companies</a:t>
            </a:r>
          </a:p>
          <a:p>
            <a:pPr lvl="7" algn="just"/>
            <a:r>
              <a:rPr lang="en-US" sz="2400" dirty="0" smtClean="0"/>
              <a:t>   Established </a:t>
            </a:r>
            <a:r>
              <a:rPr lang="en-US" sz="2400" dirty="0"/>
              <a:t>in 2004 by Mr. Harish </a:t>
            </a:r>
            <a:r>
              <a:rPr lang="en-US" sz="2400" dirty="0" smtClean="0"/>
              <a:t>Salot</a:t>
            </a:r>
            <a:r>
              <a:rPr lang="en-US" sz="2400" dirty="0" smtClean="0"/>
              <a:t>.</a:t>
            </a:r>
            <a:endParaRPr lang="en-US" sz="2400" dirty="0"/>
          </a:p>
          <a:p>
            <a:pPr lvl="7" algn="just"/>
            <a:r>
              <a:rPr lang="en-US" sz="2400" dirty="0" smtClean="0"/>
              <a:t>VTPL </a:t>
            </a:r>
            <a:r>
              <a:rPr lang="en-US" sz="2400" dirty="0"/>
              <a:t>is blessed </a:t>
            </a:r>
            <a:r>
              <a:rPr lang="en-US" sz="2400" dirty="0" smtClean="0"/>
              <a:t>by young </a:t>
            </a:r>
            <a:r>
              <a:rPr lang="en-US" sz="2400" dirty="0" smtClean="0"/>
              <a:t>&amp; Dynamic Team</a:t>
            </a:r>
            <a:endParaRPr lang="en-US" sz="2400" dirty="0" smtClean="0"/>
          </a:p>
          <a:p>
            <a:pPr lvl="6" algn="just"/>
            <a:r>
              <a:rPr lang="en-US" sz="2400" dirty="0" smtClean="0"/>
              <a:t>VTPL is a complete Design &amp; Engineering System house for BMS, Safety &amp; Security Solutions.</a:t>
            </a:r>
            <a:endParaRPr lang="en-US" sz="2400" dirty="0"/>
          </a:p>
          <a:p>
            <a:pPr lvl="5" algn="just"/>
            <a:r>
              <a:rPr lang="en-US" sz="2400" dirty="0"/>
              <a:t>VTPL has a very strong technical as well as project management team.</a:t>
            </a:r>
          </a:p>
          <a:p>
            <a:pPr lvl="4" algn="just"/>
            <a:r>
              <a:rPr lang="en-US" sz="2400" dirty="0"/>
              <a:t>Strong after sales support &amp; online monitoring of service resolutions</a:t>
            </a:r>
          </a:p>
          <a:p>
            <a:pPr lvl="3" algn="just"/>
            <a:r>
              <a:rPr lang="en-US" sz="2400" dirty="0"/>
              <a:t>Ability to execute critical projects like pharmaceuticals &amp; hospitality</a:t>
            </a:r>
          </a:p>
          <a:p>
            <a:pPr lvl="2" algn="just"/>
            <a:r>
              <a:rPr lang="en-US" sz="2400" dirty="0"/>
              <a:t>Strong financial /organizational infrastructure to execute large size projects.</a:t>
            </a:r>
          </a:p>
          <a:p>
            <a:pPr lvl="1" algn="just"/>
            <a:r>
              <a:rPr lang="en-US" sz="2400" dirty="0" smtClean="0"/>
              <a:t>ISO Certified and SAP/ERP driven operations </a:t>
            </a:r>
          </a:p>
          <a:p>
            <a:pPr algn="just"/>
            <a:r>
              <a:rPr lang="en-US" dirty="0" smtClean="0"/>
              <a:t>Certified </a:t>
            </a:r>
            <a:r>
              <a:rPr lang="en-US" dirty="0"/>
              <a:t>Engineers in IBMS Domain by all OEMs</a:t>
            </a:r>
          </a:p>
          <a:p>
            <a:pPr algn="just"/>
            <a:r>
              <a:rPr lang="en-US" dirty="0"/>
              <a:t>Award winning System Integration company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27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5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940F4B01-916D-4FBD-B9B4-C31981A99E50}"/>
              </a:ext>
            </a:extLst>
          </p:cNvPr>
          <p:cNvSpPr txBox="1">
            <a:spLocks/>
          </p:cNvSpPr>
          <p:nvPr/>
        </p:nvSpPr>
        <p:spPr>
          <a:xfrm>
            <a:off x="-294882" y="5257779"/>
            <a:ext cx="8239393" cy="4479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</a:rPr>
              <a:t>Connect          Create          Collaborate       Scale-up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D0F848B-A813-4C00-8EE9-8769B7FDE4D4}"/>
              </a:ext>
            </a:extLst>
          </p:cNvPr>
          <p:cNvSpPr txBox="1"/>
          <p:nvPr/>
        </p:nvSpPr>
        <p:spPr>
          <a:xfrm>
            <a:off x="357303" y="142145"/>
            <a:ext cx="3942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4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VTPL Philosophy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DAC6C458-8FBF-4CEA-8B92-6B9732D9846D}"/>
              </a:ext>
            </a:extLst>
          </p:cNvPr>
          <p:cNvSpPr txBox="1">
            <a:spLocks/>
          </p:cNvSpPr>
          <p:nvPr/>
        </p:nvSpPr>
        <p:spPr>
          <a:xfrm>
            <a:off x="1399130" y="986297"/>
            <a:ext cx="10720826" cy="3020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400" dirty="0"/>
              <a:t>				</a:t>
            </a:r>
            <a:r>
              <a:rPr lang="en-US" sz="2800" dirty="0"/>
              <a:t>		We believe in </a:t>
            </a:r>
          </a:p>
          <a:p>
            <a:pPr lvl="4" algn="just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chemeClr val="accent1"/>
                </a:solidFill>
              </a:rPr>
              <a:t>Connect</a:t>
            </a:r>
            <a:r>
              <a:rPr lang="en-US" sz="2000" b="1" dirty="0"/>
              <a:t> </a:t>
            </a:r>
            <a:r>
              <a:rPr lang="en-US" sz="2000" dirty="0"/>
              <a:t>with the Client in understanding their problems &amp; requirement</a:t>
            </a:r>
          </a:p>
          <a:p>
            <a:pPr lvl="3" algn="just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chemeClr val="accent1"/>
                </a:solidFill>
              </a:rPr>
              <a:t>Create</a:t>
            </a:r>
            <a:r>
              <a:rPr lang="en-US" sz="2000" dirty="0"/>
              <a:t> a mutually beneficial product &amp; solution offerings</a:t>
            </a:r>
          </a:p>
          <a:p>
            <a:pPr lvl="2" algn="just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chemeClr val="accent1"/>
                </a:solidFill>
              </a:rPr>
              <a:t>Collaborate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/>
              <a:t>with various stake holders for smooth integration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chemeClr val="accent1"/>
                </a:solidFill>
              </a:rPr>
              <a:t>Scale up </a:t>
            </a:r>
            <a:r>
              <a:rPr lang="en-US" sz="2000" dirty="0"/>
              <a:t>the business opportunity for client as well as ourselves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9" name="Arrow: Right 8">
            <a:extLst>
              <a:ext uri="{FF2B5EF4-FFF2-40B4-BE49-F238E27FC236}">
                <a16:creationId xmlns="" xmlns:a16="http://schemas.microsoft.com/office/drawing/2014/main" id="{3FAD96B8-0DD8-4349-A250-BB739EA13CD7}"/>
              </a:ext>
            </a:extLst>
          </p:cNvPr>
          <p:cNvSpPr/>
          <p:nvPr/>
        </p:nvSpPr>
        <p:spPr>
          <a:xfrm>
            <a:off x="1737407" y="4291309"/>
            <a:ext cx="347154" cy="3260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="" xmlns:a16="http://schemas.microsoft.com/office/drawing/2014/main" id="{073EC6CA-39FD-4F92-827B-DA385698DD33}"/>
              </a:ext>
            </a:extLst>
          </p:cNvPr>
          <p:cNvSpPr/>
          <p:nvPr/>
        </p:nvSpPr>
        <p:spPr>
          <a:xfrm>
            <a:off x="3651238" y="4293391"/>
            <a:ext cx="347154" cy="3260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="" xmlns:a16="http://schemas.microsoft.com/office/drawing/2014/main" id="{92B613FF-0996-41B7-B90A-03497C8FF55A}"/>
              </a:ext>
            </a:extLst>
          </p:cNvPr>
          <p:cNvSpPr/>
          <p:nvPr/>
        </p:nvSpPr>
        <p:spPr>
          <a:xfrm>
            <a:off x="5609228" y="4270075"/>
            <a:ext cx="347154" cy="3260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Content Placeholder 6">
            <a:extLst>
              <a:ext uri="{FF2B5EF4-FFF2-40B4-BE49-F238E27FC236}">
                <a16:creationId xmlns="" xmlns:a16="http://schemas.microsoft.com/office/drawing/2014/main" id="{8CEDD592-E708-4488-B9C8-B7258F682D8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00307" y="3699481"/>
            <a:ext cx="1608921" cy="1494826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01C875EC-1F06-4B64-B1D9-102FC0528E3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3301" y="3732819"/>
            <a:ext cx="1458537" cy="1461488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424B45E-D15B-4C2A-81C4-9074B6E8BA9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58992" y="3699481"/>
            <a:ext cx="1608921" cy="152246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8B5FA80E-1D10-4D8A-AD7E-5AC25D43CEFE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956382" y="3671847"/>
            <a:ext cx="1608920" cy="1522460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6" name="Graphic 15" descr="Person with idea">
            <a:extLst>
              <a:ext uri="{FF2B5EF4-FFF2-40B4-BE49-F238E27FC236}">
                <a16:creationId xmlns="" xmlns:a16="http://schemas.microsoft.com/office/drawing/2014/main" id="{1E1D6A51-C586-4A51-BE8F-CC01C27819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98392" y="50070"/>
            <a:ext cx="914400" cy="75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2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48" y="-37034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F785824A-C8E1-4684-8DFE-B6573EAC4E56}"/>
              </a:ext>
            </a:extLst>
          </p:cNvPr>
          <p:cNvSpPr txBox="1">
            <a:spLocks/>
          </p:cNvSpPr>
          <p:nvPr/>
        </p:nvSpPr>
        <p:spPr>
          <a:xfrm>
            <a:off x="0" y="-47411"/>
            <a:ext cx="4588934" cy="914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/>
                </a:solidFill>
              </a:rPr>
              <a:t>VTPL Infrastructure</a:t>
            </a:r>
          </a:p>
        </p:txBody>
      </p:sp>
      <p:pic>
        <p:nvPicPr>
          <p:cNvPr id="7" name="Content Placeholder 4" descr="A large brick building&#10;&#10;Description automatically generated">
            <a:extLst>
              <a:ext uri="{FF2B5EF4-FFF2-40B4-BE49-F238E27FC236}">
                <a16:creationId xmlns="" xmlns:a16="http://schemas.microsoft.com/office/drawing/2014/main" id="{AE07FBD5-FBA5-432F-A91D-7C6E9EFA3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21285">
            <a:off x="3644809" y="1325057"/>
            <a:ext cx="1352268" cy="8084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7" descr="A palm tree in front of a building&#10;&#10;Description automatically generated">
            <a:extLst>
              <a:ext uri="{FF2B5EF4-FFF2-40B4-BE49-F238E27FC236}">
                <a16:creationId xmlns="" xmlns:a16="http://schemas.microsoft.com/office/drawing/2014/main" id="{7D603C6F-4703-42A7-9224-BC220D7AB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21285">
            <a:off x="5277420" y="1313774"/>
            <a:ext cx="1268447" cy="8121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 descr="A car parked on the side of a building&#10;&#10;Description automatically generated">
            <a:extLst>
              <a:ext uri="{FF2B5EF4-FFF2-40B4-BE49-F238E27FC236}">
                <a16:creationId xmlns="" xmlns:a16="http://schemas.microsoft.com/office/drawing/2014/main" id="{88E21B85-038F-49F0-868A-D582F8013F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21285">
            <a:off x="1946553" y="1346673"/>
            <a:ext cx="1424375" cy="8272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9" descr="A group of people sitting at a table in a room&#10;&#10;Description automatically generated">
            <a:extLst>
              <a:ext uri="{FF2B5EF4-FFF2-40B4-BE49-F238E27FC236}">
                <a16:creationId xmlns="" xmlns:a16="http://schemas.microsoft.com/office/drawing/2014/main" id="{018D5F1E-218A-4D19-B09E-C138FD092B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21285">
            <a:off x="5268258" y="2260817"/>
            <a:ext cx="1268446" cy="9055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 descr="A picture containing indoor, person, table, man&#10;&#10;Description automatically generated">
            <a:extLst>
              <a:ext uri="{FF2B5EF4-FFF2-40B4-BE49-F238E27FC236}">
                <a16:creationId xmlns="" xmlns:a16="http://schemas.microsoft.com/office/drawing/2014/main" id="{3B95D930-D87B-4EF1-9038-0755F925F9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921285">
            <a:off x="1958525" y="2332733"/>
            <a:ext cx="1463247" cy="9232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Picture 11" descr="A picture containing indoor, truck, sitting, airport&#10;&#10;Description automatically generated">
            <a:extLst>
              <a:ext uri="{FF2B5EF4-FFF2-40B4-BE49-F238E27FC236}">
                <a16:creationId xmlns="" xmlns:a16="http://schemas.microsoft.com/office/drawing/2014/main" id="{0461CE4E-E875-4C90-8BED-2F3AB00EC9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921285">
            <a:off x="5282933" y="3368982"/>
            <a:ext cx="1286340" cy="9154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Picture 12" descr="A picture containing kitchen, sitting, counter, white&#10;&#10;Description automatically generated">
            <a:extLst>
              <a:ext uri="{FF2B5EF4-FFF2-40B4-BE49-F238E27FC236}">
                <a16:creationId xmlns="" xmlns:a16="http://schemas.microsoft.com/office/drawing/2014/main" id="{BC00E10D-D050-42FE-B6FE-55A8A7F8D1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921285">
            <a:off x="3727374" y="3299768"/>
            <a:ext cx="1364801" cy="9081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Picture 13" descr="A picture containing indoor, kitchen, table, room&#10;&#10;Description automatically generated">
            <a:extLst>
              <a:ext uri="{FF2B5EF4-FFF2-40B4-BE49-F238E27FC236}">
                <a16:creationId xmlns="" xmlns:a16="http://schemas.microsoft.com/office/drawing/2014/main" id="{1D0D8EA7-F49A-4863-B9C4-B929E0C314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921285">
            <a:off x="2033594" y="3372666"/>
            <a:ext cx="1424375" cy="9081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" name="Picture 14" descr="A person standing in front of a refrigerator&#10;&#10;Description automatically generated">
            <a:extLst>
              <a:ext uri="{FF2B5EF4-FFF2-40B4-BE49-F238E27FC236}">
                <a16:creationId xmlns="" xmlns:a16="http://schemas.microsoft.com/office/drawing/2014/main" id="{6BA5E172-6BC1-4D21-903A-16A280ACD8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921285">
            <a:off x="3661592" y="2282111"/>
            <a:ext cx="1330166" cy="9117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icture 15" descr="A picture containing photo, table, computer, water&#10;&#10;Description automatically generated">
            <a:extLst>
              <a:ext uri="{FF2B5EF4-FFF2-40B4-BE49-F238E27FC236}">
                <a16:creationId xmlns="" xmlns:a16="http://schemas.microsoft.com/office/drawing/2014/main" id="{AF4A3C89-380A-4944-B2E5-5EAF531348CA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0654" y="4706477"/>
            <a:ext cx="5675346" cy="104326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17EE104B-8CDA-4C45-B5BB-185210ADD2AC}"/>
              </a:ext>
            </a:extLst>
          </p:cNvPr>
          <p:cNvSpPr txBox="1"/>
          <p:nvPr/>
        </p:nvSpPr>
        <p:spPr>
          <a:xfrm>
            <a:off x="800762" y="4959943"/>
            <a:ext cx="1219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Bookman Old Style" panose="02050604050505020204" pitchFamily="18" charset="0"/>
              </a:rPr>
              <a:t>VTPL</a:t>
            </a:r>
            <a:endParaRPr lang="en-US" sz="1400" b="1" dirty="0">
              <a:solidFill>
                <a:schemeClr val="accent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2FCC960-2842-4FBE-89DA-DDB19066507F}"/>
              </a:ext>
            </a:extLst>
          </p:cNvPr>
          <p:cNvSpPr txBox="1"/>
          <p:nvPr/>
        </p:nvSpPr>
        <p:spPr>
          <a:xfrm>
            <a:off x="7241556" y="866989"/>
            <a:ext cx="324607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 House design team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SAP/ERP  Operations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ISO Certified organization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Factory set-up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Own Testing Facility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Own Engineering Tools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State of the art office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Advance Machinery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Online Service call tracking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Certified Engineering Team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Skilled Labour &amp; Supervisor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Strong Project Management Team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Advance Logistic Support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9" name="Graphic 18" descr="Factory">
            <a:extLst>
              <a:ext uri="{FF2B5EF4-FFF2-40B4-BE49-F238E27FC236}">
                <a16:creationId xmlns="" xmlns:a16="http://schemas.microsoft.com/office/drawing/2014/main" id="{B6F0A424-2800-4D07-BF54-8946E195653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30460" y="370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41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625996BC-95EE-4ABE-8C58-FE1FFFBA7BA9}"/>
              </a:ext>
            </a:extLst>
          </p:cNvPr>
          <p:cNvSpPr txBox="1">
            <a:spLocks/>
          </p:cNvSpPr>
          <p:nvPr/>
        </p:nvSpPr>
        <p:spPr>
          <a:xfrm>
            <a:off x="-85233" y="-185021"/>
            <a:ext cx="5282363" cy="9860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/>
                </a:solidFill>
              </a:rPr>
              <a:t>VTPL Global presence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332359A-370C-49BD-95E0-C9718B8AB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992" y="1314863"/>
            <a:ext cx="6388724" cy="4574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18FA58D-3BF8-462A-AB3C-6016A48DA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7068" y="4429919"/>
            <a:ext cx="3811296" cy="1443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8AC5004-EBAB-481A-9739-94BD6AAB6960}"/>
              </a:ext>
            </a:extLst>
          </p:cNvPr>
          <p:cNvSpPr txBox="1"/>
          <p:nvPr/>
        </p:nvSpPr>
        <p:spPr>
          <a:xfrm>
            <a:off x="7790716" y="1816464"/>
            <a:ext cx="43126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have HQ in Mumbai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VTPL in France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Partners in  USA, Spain, Italy, China, Hungary, Norway, Denmark , Belgium, Germany etc.</a:t>
            </a:r>
          </a:p>
          <a:p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Graphic 9" descr="Earth globe Americas">
            <a:extLst>
              <a:ext uri="{FF2B5EF4-FFF2-40B4-BE49-F238E27FC236}">
                <a16:creationId xmlns="" xmlns:a16="http://schemas.microsoft.com/office/drawing/2014/main" id="{4D74E557-2ECE-4E17-9297-DDF4A55600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98282" y="-173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96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849A760D-EF1E-46AB-A44C-D398B887AC72}"/>
              </a:ext>
            </a:extLst>
          </p:cNvPr>
          <p:cNvSpPr txBox="1">
            <a:spLocks/>
          </p:cNvSpPr>
          <p:nvPr/>
        </p:nvSpPr>
        <p:spPr>
          <a:xfrm>
            <a:off x="-29724" y="-189868"/>
            <a:ext cx="3419061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/>
                </a:solidFill>
              </a:rPr>
              <a:t>VTPL  Services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9240911-78CC-48A7-A8F7-73A4A40459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6772" y="1975204"/>
            <a:ext cx="3916930" cy="21926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Picture 2" descr="Autronica | Haven Fire &amp; Safety L.L.C.">
            <a:extLst>
              <a:ext uri="{FF2B5EF4-FFF2-40B4-BE49-F238E27FC236}">
                <a16:creationId xmlns="" xmlns:a16="http://schemas.microsoft.com/office/drawing/2014/main" id="{4F8D2507-9EA5-46A9-95EE-51FD9F50C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0" r="20135"/>
          <a:stretch/>
        </p:blipFill>
        <p:spPr bwMode="auto">
          <a:xfrm>
            <a:off x="3775991" y="5243910"/>
            <a:ext cx="1331249" cy="1329631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Greystone Energy Systems Inc.">
            <a:extLst>
              <a:ext uri="{FF2B5EF4-FFF2-40B4-BE49-F238E27FC236}">
                <a16:creationId xmlns="" xmlns:a16="http://schemas.microsoft.com/office/drawing/2014/main" id="{71C3F467-8380-4BAA-B6E4-6AC48C07E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590" y="5205203"/>
            <a:ext cx="1331249" cy="1325112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oneywell Home Automation System, Packaging Type: Box, Rs 7500 ...">
            <a:extLst>
              <a:ext uri="{FF2B5EF4-FFF2-40B4-BE49-F238E27FC236}">
                <a16:creationId xmlns="" xmlns:a16="http://schemas.microsoft.com/office/drawing/2014/main" id="{6294713A-A8BC-4F79-A8BA-8E39BAF50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982" y="5242916"/>
            <a:ext cx="1331249" cy="1267955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Outdoor LED Lighting: Everything You Need to Know - C&amp;S Electric">
            <a:extLst>
              <a:ext uri="{FF2B5EF4-FFF2-40B4-BE49-F238E27FC236}">
                <a16:creationId xmlns="" xmlns:a16="http://schemas.microsoft.com/office/drawing/2014/main" id="{D57D159A-3857-4A32-87D2-D260954A5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375" y="5257800"/>
            <a:ext cx="1331249" cy="1285255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Boardroom AV &amp; Video Conferencing Installation Services | Videonations">
            <a:extLst>
              <a:ext uri="{FF2B5EF4-FFF2-40B4-BE49-F238E27FC236}">
                <a16:creationId xmlns="" xmlns:a16="http://schemas.microsoft.com/office/drawing/2014/main" id="{D751D1C5-26FB-4E9E-AB36-7A4FF7B8F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392" y="5249875"/>
            <a:ext cx="1331249" cy="1325112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Graphic 13" descr="Computer">
            <a:extLst>
              <a:ext uri="{FF2B5EF4-FFF2-40B4-BE49-F238E27FC236}">
                <a16:creationId xmlns="" xmlns:a16="http://schemas.microsoft.com/office/drawing/2014/main" id="{99500D53-DDEF-487D-BDC6-94C0B1DF7E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96042" y="40110"/>
            <a:ext cx="914400" cy="914400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="" xmlns:a16="http://schemas.microsoft.com/office/drawing/2014/main" id="{0260AF39-0CE0-4CCB-8936-53E84D9E06CD}"/>
              </a:ext>
            </a:extLst>
          </p:cNvPr>
          <p:cNvSpPr txBox="1">
            <a:spLocks/>
          </p:cNvSpPr>
          <p:nvPr/>
        </p:nvSpPr>
        <p:spPr>
          <a:xfrm>
            <a:off x="-6216813" y="1106006"/>
            <a:ext cx="17006731" cy="4136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/>
              <a:t>											</a:t>
            </a:r>
            <a:r>
              <a:rPr lang="en-US" sz="1800" dirty="0">
                <a:solidFill>
                  <a:srgbClr val="002060"/>
                </a:solidFill>
              </a:rPr>
              <a:t>Fire Alarm System &amp; Fire Suppression with complete fire graphics</a:t>
            </a:r>
          </a:p>
          <a:p>
            <a:r>
              <a:rPr lang="en-US" sz="1800" dirty="0">
                <a:solidFill>
                  <a:srgbClr val="002060"/>
                </a:solidFill>
              </a:rPr>
              <a:t>									                     Building Management System &amp; Maintenance Management System</a:t>
            </a:r>
          </a:p>
          <a:p>
            <a:r>
              <a:rPr lang="en-US" sz="1800" dirty="0">
                <a:solidFill>
                  <a:srgbClr val="002060"/>
                </a:solidFill>
              </a:rPr>
              <a:t>						                   Energy Management System &amp; Energy Dashboards</a:t>
            </a:r>
          </a:p>
          <a:p>
            <a:r>
              <a:rPr lang="en-US" sz="1800" dirty="0">
                <a:solidFill>
                  <a:srgbClr val="002060"/>
                </a:solidFill>
              </a:rPr>
              <a:t>				                            Environment Management System &amp; Analytics </a:t>
            </a:r>
          </a:p>
          <a:p>
            <a:r>
              <a:rPr lang="en-US" sz="1800" dirty="0">
                <a:solidFill>
                  <a:srgbClr val="002060"/>
                </a:solidFill>
              </a:rPr>
              <a:t>				                Lighting Management System &amp; Humancentric lighting.</a:t>
            </a:r>
          </a:p>
          <a:p>
            <a:r>
              <a:rPr lang="en-US" sz="1800" dirty="0">
                <a:solidFill>
                  <a:srgbClr val="002060"/>
                </a:solidFill>
              </a:rPr>
              <a:t>				                  Security system like Bollards, Turnstile, Flap barriers &amp; CCTV System</a:t>
            </a:r>
          </a:p>
          <a:p>
            <a:r>
              <a:rPr lang="en-US" sz="1800" dirty="0">
                <a:solidFill>
                  <a:srgbClr val="002060"/>
                </a:solidFill>
              </a:rPr>
              <a:t>		          Home Automation, Home Theatres and Mood Lighting</a:t>
            </a:r>
          </a:p>
          <a:p>
            <a:r>
              <a:rPr lang="en-US" sz="1800" dirty="0">
                <a:solidFill>
                  <a:srgbClr val="002060"/>
                </a:solidFill>
              </a:rPr>
              <a:t>			        	Passive Fire Protection , Gas Suppression, VESDA and specialized fire products.</a:t>
            </a:r>
          </a:p>
          <a:p>
            <a:r>
              <a:rPr lang="en-US" sz="1800" dirty="0">
                <a:solidFill>
                  <a:srgbClr val="002060"/>
                </a:solidFill>
              </a:rPr>
              <a:t>				 			 BTU Metering,  Water flow metering  &amp; HVAC Products IOT Solutions for complete building services	</a:t>
            </a:r>
          </a:p>
          <a:p>
            <a:r>
              <a:rPr lang="en-US" sz="1800" dirty="0">
                <a:solidFill>
                  <a:srgbClr val="002060"/>
                </a:solidFill>
              </a:rPr>
              <a:t>		Board room solution, Unified Communication systems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52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27EA-17ED-4AE3-B027-283D524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FAC3A6F-2468-433B-9AE3-00832D33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ed&#10;&#10;Description automatically generated">
            <a:extLst>
              <a:ext uri="{FF2B5EF4-FFF2-40B4-BE49-F238E27FC236}">
                <a16:creationId xmlns="" xmlns:a16="http://schemas.microsoft.com/office/drawing/2014/main" id="{57D864CA-16A4-4722-B0BB-AEF2BDEA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49631577-7096-4BDD-86AF-374622C88C32}"/>
              </a:ext>
            </a:extLst>
          </p:cNvPr>
          <p:cNvSpPr txBox="1">
            <a:spLocks/>
          </p:cNvSpPr>
          <p:nvPr/>
        </p:nvSpPr>
        <p:spPr>
          <a:xfrm>
            <a:off x="0" y="-157841"/>
            <a:ext cx="3503345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/>
                </a:solidFill>
              </a:rPr>
              <a:t>VTPL Partners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32C3F705-E674-4BB0-BD6A-403DF48B5767}"/>
              </a:ext>
            </a:extLst>
          </p:cNvPr>
          <p:cNvSpPr txBox="1">
            <a:spLocks/>
          </p:cNvSpPr>
          <p:nvPr/>
        </p:nvSpPr>
        <p:spPr>
          <a:xfrm>
            <a:off x="2121066" y="2104180"/>
            <a:ext cx="5339389" cy="4520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5"/>
                </a:solidFill>
                <a:latin typeface="Eras Bold ITC" panose="020B0907030504020204" pitchFamily="34" charset="0"/>
              </a:rPr>
              <a:t>SCHNEIDER ELECTRIC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5"/>
                </a:solidFill>
                <a:latin typeface="Eras Bold ITC" panose="020B0907030504020204" pitchFamily="34" charset="0"/>
              </a:rPr>
              <a:t>GREYSTONE ENERGY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5"/>
                </a:solidFill>
                <a:latin typeface="Eras Bold ITC" panose="020B0907030504020204" pitchFamily="34" charset="0"/>
              </a:rPr>
              <a:t>KAMSTRUP BTU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5"/>
                </a:solidFill>
                <a:latin typeface="Eras Bold ITC" panose="020B0907030504020204" pitchFamily="34" charset="0"/>
              </a:rPr>
              <a:t>TYCO INDUSTRIES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5"/>
                </a:solidFill>
                <a:latin typeface="Eras Bold ITC" panose="020B0907030504020204" pitchFamily="34" charset="0"/>
              </a:rPr>
              <a:t>UNITED TECHNOLOGIES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5"/>
                </a:solidFill>
                <a:latin typeface="Eras Bold ITC" panose="020B0907030504020204" pitchFamily="34" charset="0"/>
              </a:rPr>
              <a:t>IOT</a:t>
            </a:r>
            <a:r>
              <a:rPr lang="en-US" sz="1600" dirty="0">
                <a:solidFill>
                  <a:schemeClr val="accent5"/>
                </a:solidFill>
                <a:latin typeface="Eras Bold ITC" panose="020B0907030504020204" pitchFamily="34" charset="0"/>
              </a:rPr>
              <a:t>OMATION</a:t>
            </a:r>
            <a:r>
              <a:rPr lang="en-US" sz="2000" dirty="0">
                <a:solidFill>
                  <a:schemeClr val="accent5"/>
                </a:solidFill>
                <a:latin typeface="Eras Bold ITC" panose="020B0907030504020204" pitchFamily="34" charset="0"/>
              </a:rPr>
              <a:t>  LLP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5"/>
                </a:solidFill>
                <a:latin typeface="Eras Bold ITC" panose="020B0907030504020204" pitchFamily="34" charset="0"/>
              </a:rPr>
              <a:t>AUTRONICA FIRE &amp; SECURITY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5"/>
                </a:solidFill>
                <a:latin typeface="Eras Bold ITC" panose="020B0907030504020204" pitchFamily="34" charset="0"/>
              </a:rPr>
              <a:t>HONEYWELL AUTOMATION</a:t>
            </a:r>
          </a:p>
          <a:p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C8A96EFE-DFD2-4B10-B10D-E046C9F7D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679" y="1122363"/>
            <a:ext cx="1891138" cy="10492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Kamstrup - Smart metering solutions">
            <a:extLst>
              <a:ext uri="{FF2B5EF4-FFF2-40B4-BE49-F238E27FC236}">
                <a16:creationId xmlns="" xmlns:a16="http://schemas.microsoft.com/office/drawing/2014/main" id="{6FC4E08E-C8D1-4C77-878F-A3AE55436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896" y="1138750"/>
            <a:ext cx="1891138" cy="10328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Tyco | LinkedIn">
            <a:extLst>
              <a:ext uri="{FF2B5EF4-FFF2-40B4-BE49-F238E27FC236}">
                <a16:creationId xmlns="" xmlns:a16="http://schemas.microsoft.com/office/drawing/2014/main" id="{EA979883-0B64-4669-8DBD-B96D44DC60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7" b="21728"/>
          <a:stretch/>
        </p:blipFill>
        <p:spPr bwMode="auto">
          <a:xfrm>
            <a:off x="6521817" y="2288471"/>
            <a:ext cx="1905000" cy="10492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United Tech Forges Aerospace Giant with $23 Billion Rockwell ...">
            <a:extLst>
              <a:ext uri="{FF2B5EF4-FFF2-40B4-BE49-F238E27FC236}">
                <a16:creationId xmlns="" xmlns:a16="http://schemas.microsoft.com/office/drawing/2014/main" id="{6A763EFE-44C4-42CB-811D-88AE7CC3B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895" y="3454578"/>
            <a:ext cx="1891138" cy="10492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>
            <a:extLst>
              <a:ext uri="{FF2B5EF4-FFF2-40B4-BE49-F238E27FC236}">
                <a16:creationId xmlns="" xmlns:a16="http://schemas.microsoft.com/office/drawing/2014/main" id="{BEC1A030-BF0B-462A-B415-10526EB3E5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88" b="25297"/>
          <a:stretch/>
        </p:blipFill>
        <p:spPr bwMode="auto">
          <a:xfrm>
            <a:off x="8688895" y="2288471"/>
            <a:ext cx="1904999" cy="10492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IOTomation Ecotech Pvt Ltd | LinkedIn">
            <a:extLst>
              <a:ext uri="{FF2B5EF4-FFF2-40B4-BE49-F238E27FC236}">
                <a16:creationId xmlns="" xmlns:a16="http://schemas.microsoft.com/office/drawing/2014/main" id="{412D8C96-6D2F-47B8-81DE-0F1E002AE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817" y="3454578"/>
            <a:ext cx="1891138" cy="10492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="" xmlns:a16="http://schemas.microsoft.com/office/drawing/2014/main" id="{9A2CC18E-F898-41C3-B5D9-4603396EC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955" y="4661655"/>
            <a:ext cx="1905000" cy="10492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Image result for honeywell logo">
            <a:extLst>
              <a:ext uri="{FF2B5EF4-FFF2-40B4-BE49-F238E27FC236}">
                <a16:creationId xmlns="" xmlns:a16="http://schemas.microsoft.com/office/drawing/2014/main" id="{77DC3951-862D-4B74-9B01-300B30CE79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1" b="22197"/>
          <a:stretch/>
        </p:blipFill>
        <p:spPr bwMode="auto">
          <a:xfrm>
            <a:off x="8688895" y="4676071"/>
            <a:ext cx="1904999" cy="10348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aphic 16" descr="Boardroom">
            <a:extLst>
              <a:ext uri="{FF2B5EF4-FFF2-40B4-BE49-F238E27FC236}">
                <a16:creationId xmlns="" xmlns:a16="http://schemas.microsoft.com/office/drawing/2014/main" id="{1742572D-32AA-4AB4-A382-5B5E2EA3DC2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51279" y="6741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00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639</Words>
  <Application>Microsoft Office PowerPoint</Application>
  <PresentationFormat>Custom</PresentationFormat>
  <Paragraphs>199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Borade Vikram Vishwas INPU</dc:creator>
  <cp:lastModifiedBy>borad</cp:lastModifiedBy>
  <cp:revision>35</cp:revision>
  <dcterms:created xsi:type="dcterms:W3CDTF">2020-04-21T14:46:22Z</dcterms:created>
  <dcterms:modified xsi:type="dcterms:W3CDTF">2020-08-09T09:32:05Z</dcterms:modified>
</cp:coreProperties>
</file>